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Kollektif" panose="020B0604020202020204" charset="0"/>
      <p:regular r:id="rId16"/>
    </p:embeddedFont>
    <p:embeddedFont>
      <p:font typeface="Kollektif Bold" panose="020B0604020202020204" charset="0"/>
      <p:regular r:id="rId17"/>
    </p:embeddedFont>
    <p:embeddedFont>
      <p:font typeface="Montserrat Classic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877A48-55F9-4694-A9C8-293BF0ADD53A}" v="1" dt="2024-05-23T23:27:19.4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vina Boateng" userId="8417aff39ba07b1b" providerId="LiveId" clId="{3A877A48-55F9-4694-A9C8-293BF0ADD53A}"/>
    <pc:docChg chg="undo custSel modSld">
      <pc:chgData name="Savina Boateng" userId="8417aff39ba07b1b" providerId="LiveId" clId="{3A877A48-55F9-4694-A9C8-293BF0ADD53A}" dt="2024-05-23T23:29:20.143" v="48" actId="113"/>
      <pc:docMkLst>
        <pc:docMk/>
      </pc:docMkLst>
      <pc:sldChg chg="modSp mod">
        <pc:chgData name="Savina Boateng" userId="8417aff39ba07b1b" providerId="LiveId" clId="{3A877A48-55F9-4694-A9C8-293BF0ADD53A}" dt="2024-05-23T23:29:20.143" v="48" actId="113"/>
        <pc:sldMkLst>
          <pc:docMk/>
          <pc:sldMk cId="0" sldId="260"/>
        </pc:sldMkLst>
        <pc:spChg chg="mod">
          <ac:chgData name="Savina Boateng" userId="8417aff39ba07b1b" providerId="LiveId" clId="{3A877A48-55F9-4694-A9C8-293BF0ADD53A}" dt="2024-05-23T23:29:20.143" v="48" actId="113"/>
          <ac:spMkLst>
            <pc:docMk/>
            <pc:sldMk cId="0" sldId="260"/>
            <ac:spMk id="22" creationId="{00000000-0000-0000-0000-000000000000}"/>
          </ac:spMkLst>
        </pc:spChg>
      </pc:sldChg>
      <pc:sldChg chg="addSp delSp modSp mod">
        <pc:chgData name="Savina Boateng" userId="8417aff39ba07b1b" providerId="LiveId" clId="{3A877A48-55F9-4694-A9C8-293BF0ADD53A}" dt="2024-05-23T23:28:38.267" v="42" actId="1076"/>
        <pc:sldMkLst>
          <pc:docMk/>
          <pc:sldMk cId="0" sldId="266"/>
        </pc:sldMkLst>
        <pc:spChg chg="mod">
          <ac:chgData name="Savina Boateng" userId="8417aff39ba07b1b" providerId="LiveId" clId="{3A877A48-55F9-4694-A9C8-293BF0ADD53A}" dt="2024-05-23T23:28:38.267" v="42" actId="1076"/>
          <ac:spMkLst>
            <pc:docMk/>
            <pc:sldMk cId="0" sldId="266"/>
            <ac:spMk id="25" creationId="{00000000-0000-0000-0000-000000000000}"/>
          </ac:spMkLst>
        </pc:spChg>
        <pc:spChg chg="mod">
          <ac:chgData name="Savina Boateng" userId="8417aff39ba07b1b" providerId="LiveId" clId="{3A877A48-55F9-4694-A9C8-293BF0ADD53A}" dt="2024-05-23T23:27:48.579" v="30" actId="1076"/>
          <ac:spMkLst>
            <pc:docMk/>
            <pc:sldMk cId="0" sldId="266"/>
            <ac:spMk id="27" creationId="{00000000-0000-0000-0000-000000000000}"/>
          </ac:spMkLst>
        </pc:spChg>
        <pc:spChg chg="mod">
          <ac:chgData name="Savina Boateng" userId="8417aff39ba07b1b" providerId="LiveId" clId="{3A877A48-55F9-4694-A9C8-293BF0ADD53A}" dt="2024-05-23T23:27:41.207" v="29" actId="1076"/>
          <ac:spMkLst>
            <pc:docMk/>
            <pc:sldMk cId="0" sldId="266"/>
            <ac:spMk id="28" creationId="{00000000-0000-0000-0000-000000000000}"/>
          </ac:spMkLst>
        </pc:spChg>
        <pc:spChg chg="add del mod">
          <ac:chgData name="Savina Boateng" userId="8417aff39ba07b1b" providerId="LiveId" clId="{3A877A48-55F9-4694-A9C8-293BF0ADD53A}" dt="2024-05-23T23:27:12.119" v="23" actId="478"/>
          <ac:spMkLst>
            <pc:docMk/>
            <pc:sldMk cId="0" sldId="266"/>
            <ac:spMk id="29" creationId="{00000000-0000-0000-0000-000000000000}"/>
          </ac:spMkLst>
        </pc:spChg>
        <pc:spChg chg="mod">
          <ac:chgData name="Savina Boateng" userId="8417aff39ba07b1b" providerId="LiveId" clId="{3A877A48-55F9-4694-A9C8-293BF0ADD53A}" dt="2024-05-23T23:28:31.693" v="40" actId="1076"/>
          <ac:spMkLst>
            <pc:docMk/>
            <pc:sldMk cId="0" sldId="266"/>
            <ac:spMk id="31" creationId="{00000000-0000-0000-0000-000000000000}"/>
          </ac:spMkLst>
        </pc:spChg>
        <pc:spChg chg="add mod">
          <ac:chgData name="Savina Boateng" userId="8417aff39ba07b1b" providerId="LiveId" clId="{3A877A48-55F9-4694-A9C8-293BF0ADD53A}" dt="2024-05-23T23:27:55.183" v="31" actId="1076"/>
          <ac:spMkLst>
            <pc:docMk/>
            <pc:sldMk cId="0" sldId="266"/>
            <ac:spMk id="32" creationId="{F2316F5C-EA19-94B1-2F4B-D3855004A6D8}"/>
          </ac:spMkLst>
        </pc:spChg>
        <pc:grpChg chg="mod">
          <ac:chgData name="Savina Boateng" userId="8417aff39ba07b1b" providerId="LiveId" clId="{3A877A48-55F9-4694-A9C8-293BF0ADD53A}" dt="2024-05-23T23:28:17.788" v="39" actId="1076"/>
          <ac:grpSpMkLst>
            <pc:docMk/>
            <pc:sldMk cId="0" sldId="266"/>
            <ac:grpSpMk id="18" creationId="{00000000-0000-0000-0000-000000000000}"/>
          </ac:grpSpMkLst>
        </pc:grpChg>
      </pc:sldChg>
      <pc:sldChg chg="modSp mod">
        <pc:chgData name="Savina Boateng" userId="8417aff39ba07b1b" providerId="LiveId" clId="{3A877A48-55F9-4694-A9C8-293BF0ADD53A}" dt="2024-05-23T23:28:52.444" v="44" actId="113"/>
        <pc:sldMkLst>
          <pc:docMk/>
          <pc:sldMk cId="0" sldId="267"/>
        </pc:sldMkLst>
        <pc:spChg chg="mod">
          <ac:chgData name="Savina Boateng" userId="8417aff39ba07b1b" providerId="LiveId" clId="{3A877A48-55F9-4694-A9C8-293BF0ADD53A}" dt="2024-05-23T23:28:52.444" v="44" actId="113"/>
          <ac:spMkLst>
            <pc:docMk/>
            <pc:sldMk cId="0" sldId="267"/>
            <ac:spMk id="1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15.svg"/><Relationship Id="rId7" Type="http://schemas.openxmlformats.org/officeDocument/2006/relationships/image" Target="../media/image5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67.png"/><Relationship Id="rId4" Type="http://schemas.openxmlformats.org/officeDocument/2006/relationships/image" Target="../media/image56.jpeg"/><Relationship Id="rId9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9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55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14.png"/><Relationship Id="rId7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61.png"/><Relationship Id="rId5" Type="http://schemas.openxmlformats.org/officeDocument/2006/relationships/image" Target="../media/image1.png"/><Relationship Id="rId10" Type="http://schemas.openxmlformats.org/officeDocument/2006/relationships/image" Target="../media/image60.png"/><Relationship Id="rId4" Type="http://schemas.openxmlformats.org/officeDocument/2006/relationships/image" Target="../media/image15.svg"/><Relationship Id="rId9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15.svg"/><Relationship Id="rId7" Type="http://schemas.openxmlformats.org/officeDocument/2006/relationships/image" Target="../media/image57.png"/><Relationship Id="rId12" Type="http://schemas.openxmlformats.org/officeDocument/2006/relationships/image" Target="../media/image6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64.png"/><Relationship Id="rId5" Type="http://schemas.openxmlformats.org/officeDocument/2006/relationships/image" Target="../media/image1.png"/><Relationship Id="rId10" Type="http://schemas.openxmlformats.org/officeDocument/2006/relationships/image" Target="../media/image63.png"/><Relationship Id="rId4" Type="http://schemas.openxmlformats.org/officeDocument/2006/relationships/image" Target="../media/image56.jpeg"/><Relationship Id="rId9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B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024150">
            <a:off x="1882653" y="-930413"/>
            <a:ext cx="1631057" cy="2685873"/>
          </a:xfrm>
          <a:custGeom>
            <a:avLst/>
            <a:gdLst/>
            <a:ahLst/>
            <a:cxnLst/>
            <a:rect l="l" t="t" r="r" b="b"/>
            <a:pathLst>
              <a:path w="1631057" h="2685873">
                <a:moveTo>
                  <a:pt x="0" y="0"/>
                </a:moveTo>
                <a:lnTo>
                  <a:pt x="1631057" y="0"/>
                </a:lnTo>
                <a:lnTo>
                  <a:pt x="1631057" y="2685873"/>
                </a:lnTo>
                <a:lnTo>
                  <a:pt x="0" y="26858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730771" y="7380517"/>
            <a:ext cx="806203" cy="790079"/>
          </a:xfrm>
          <a:custGeom>
            <a:avLst/>
            <a:gdLst/>
            <a:ahLst/>
            <a:cxnLst/>
            <a:rect l="l" t="t" r="r" b="b"/>
            <a:pathLst>
              <a:path w="806203" h="790079">
                <a:moveTo>
                  <a:pt x="0" y="0"/>
                </a:moveTo>
                <a:lnTo>
                  <a:pt x="806203" y="0"/>
                </a:lnTo>
                <a:lnTo>
                  <a:pt x="806203" y="790079"/>
                </a:lnTo>
                <a:lnTo>
                  <a:pt x="0" y="7900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536808">
            <a:off x="14387972" y="3383915"/>
            <a:ext cx="2489227" cy="6507784"/>
          </a:xfrm>
          <a:custGeom>
            <a:avLst/>
            <a:gdLst/>
            <a:ahLst/>
            <a:cxnLst/>
            <a:rect l="l" t="t" r="r" b="b"/>
            <a:pathLst>
              <a:path w="2489227" h="6507784">
                <a:moveTo>
                  <a:pt x="0" y="0"/>
                </a:moveTo>
                <a:lnTo>
                  <a:pt x="2489227" y="0"/>
                </a:lnTo>
                <a:lnTo>
                  <a:pt x="2489227" y="6507784"/>
                </a:lnTo>
                <a:lnTo>
                  <a:pt x="0" y="65077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-325115" flipH="1">
            <a:off x="15529985" y="-1256253"/>
            <a:ext cx="4814391" cy="1709109"/>
          </a:xfrm>
          <a:custGeom>
            <a:avLst/>
            <a:gdLst/>
            <a:ahLst/>
            <a:cxnLst/>
            <a:rect l="l" t="t" r="r" b="b"/>
            <a:pathLst>
              <a:path w="4814391" h="1709109">
                <a:moveTo>
                  <a:pt x="4814392" y="0"/>
                </a:moveTo>
                <a:lnTo>
                  <a:pt x="0" y="0"/>
                </a:lnTo>
                <a:lnTo>
                  <a:pt x="0" y="1709109"/>
                </a:lnTo>
                <a:lnTo>
                  <a:pt x="4814392" y="1709109"/>
                </a:lnTo>
                <a:lnTo>
                  <a:pt x="481439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2458337" y="3020802"/>
            <a:ext cx="13371326" cy="4245396"/>
          </a:xfrm>
          <a:custGeom>
            <a:avLst/>
            <a:gdLst/>
            <a:ahLst/>
            <a:cxnLst/>
            <a:rect l="l" t="t" r="r" b="b"/>
            <a:pathLst>
              <a:path w="13371326" h="4245396">
                <a:moveTo>
                  <a:pt x="0" y="0"/>
                </a:moveTo>
                <a:lnTo>
                  <a:pt x="13371326" y="0"/>
                </a:lnTo>
                <a:lnTo>
                  <a:pt x="13371326" y="4245396"/>
                </a:lnTo>
                <a:lnTo>
                  <a:pt x="0" y="42453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83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4296555" y="1510223"/>
            <a:ext cx="1764569" cy="1698398"/>
          </a:xfrm>
          <a:custGeom>
            <a:avLst/>
            <a:gdLst/>
            <a:ahLst/>
            <a:cxnLst/>
            <a:rect l="l" t="t" r="r" b="b"/>
            <a:pathLst>
              <a:path w="1764569" h="1698398">
                <a:moveTo>
                  <a:pt x="0" y="0"/>
                </a:moveTo>
                <a:lnTo>
                  <a:pt x="1764570" y="0"/>
                </a:lnTo>
                <a:lnTo>
                  <a:pt x="1764570" y="1698398"/>
                </a:lnTo>
                <a:lnTo>
                  <a:pt x="0" y="16983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 flipH="1">
            <a:off x="3823987" y="2359422"/>
            <a:ext cx="882285" cy="849199"/>
          </a:xfrm>
          <a:custGeom>
            <a:avLst/>
            <a:gdLst/>
            <a:ahLst/>
            <a:cxnLst/>
            <a:rect l="l" t="t" r="r" b="b"/>
            <a:pathLst>
              <a:path w="882285" h="849199">
                <a:moveTo>
                  <a:pt x="882284" y="0"/>
                </a:moveTo>
                <a:lnTo>
                  <a:pt x="0" y="0"/>
                </a:lnTo>
                <a:lnTo>
                  <a:pt x="0" y="849199"/>
                </a:lnTo>
                <a:lnTo>
                  <a:pt x="882284" y="849199"/>
                </a:lnTo>
                <a:lnTo>
                  <a:pt x="88228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 rot="-4067802">
            <a:off x="12224447" y="820411"/>
            <a:ext cx="948559" cy="948559"/>
          </a:xfrm>
          <a:custGeom>
            <a:avLst/>
            <a:gdLst/>
            <a:ahLst/>
            <a:cxnLst/>
            <a:rect l="l" t="t" r="r" b="b"/>
            <a:pathLst>
              <a:path w="948559" h="948559">
                <a:moveTo>
                  <a:pt x="0" y="0"/>
                </a:moveTo>
                <a:lnTo>
                  <a:pt x="948560" y="0"/>
                </a:lnTo>
                <a:lnTo>
                  <a:pt x="948560" y="948559"/>
                </a:lnTo>
                <a:lnTo>
                  <a:pt x="0" y="9485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 rot="-315366">
            <a:off x="379774" y="5120432"/>
            <a:ext cx="3393519" cy="4839621"/>
          </a:xfrm>
          <a:custGeom>
            <a:avLst/>
            <a:gdLst/>
            <a:ahLst/>
            <a:cxnLst/>
            <a:rect l="l" t="t" r="r" b="b"/>
            <a:pathLst>
              <a:path w="3393519" h="4839621">
                <a:moveTo>
                  <a:pt x="0" y="0"/>
                </a:moveTo>
                <a:lnTo>
                  <a:pt x="3393520" y="0"/>
                </a:lnTo>
                <a:lnTo>
                  <a:pt x="3393520" y="4839621"/>
                </a:lnTo>
                <a:lnTo>
                  <a:pt x="0" y="483962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1" name="Group 11"/>
          <p:cNvGrpSpPr/>
          <p:nvPr/>
        </p:nvGrpSpPr>
        <p:grpSpPr>
          <a:xfrm>
            <a:off x="5133872" y="9875571"/>
            <a:ext cx="8020256" cy="1020255"/>
            <a:chOff x="0" y="0"/>
            <a:chExt cx="2112331" cy="2687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12331" cy="268709"/>
            </a:xfrm>
            <a:custGeom>
              <a:avLst/>
              <a:gdLst/>
              <a:ahLst/>
              <a:cxnLst/>
              <a:rect l="l" t="t" r="r" b="b"/>
              <a:pathLst>
                <a:path w="2112331" h="268709">
                  <a:moveTo>
                    <a:pt x="49230" y="0"/>
                  </a:moveTo>
                  <a:lnTo>
                    <a:pt x="2063101" y="0"/>
                  </a:lnTo>
                  <a:cubicBezTo>
                    <a:pt x="2076157" y="0"/>
                    <a:pt x="2088679" y="5187"/>
                    <a:pt x="2097912" y="14419"/>
                  </a:cubicBezTo>
                  <a:cubicBezTo>
                    <a:pt x="2107144" y="23652"/>
                    <a:pt x="2112331" y="36173"/>
                    <a:pt x="2112331" y="49230"/>
                  </a:cubicBezTo>
                  <a:lnTo>
                    <a:pt x="2112331" y="219479"/>
                  </a:lnTo>
                  <a:cubicBezTo>
                    <a:pt x="2112331" y="232536"/>
                    <a:pt x="2107144" y="245058"/>
                    <a:pt x="2097912" y="254290"/>
                  </a:cubicBezTo>
                  <a:cubicBezTo>
                    <a:pt x="2088679" y="263522"/>
                    <a:pt x="2076157" y="268709"/>
                    <a:pt x="2063101" y="268709"/>
                  </a:cubicBezTo>
                  <a:lnTo>
                    <a:pt x="49230" y="268709"/>
                  </a:lnTo>
                  <a:cubicBezTo>
                    <a:pt x="22041" y="268709"/>
                    <a:pt x="0" y="246668"/>
                    <a:pt x="0" y="219479"/>
                  </a:cubicBezTo>
                  <a:lnTo>
                    <a:pt x="0" y="49230"/>
                  </a:lnTo>
                  <a:cubicBezTo>
                    <a:pt x="0" y="22041"/>
                    <a:pt x="22041" y="0"/>
                    <a:pt x="4923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112331" cy="325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flipH="1">
            <a:off x="16062767" y="8157522"/>
            <a:ext cx="3748828" cy="3776292"/>
          </a:xfrm>
          <a:custGeom>
            <a:avLst/>
            <a:gdLst/>
            <a:ahLst/>
            <a:cxnLst/>
            <a:rect l="l" t="t" r="r" b="b"/>
            <a:pathLst>
              <a:path w="3748828" h="3776292">
                <a:moveTo>
                  <a:pt x="3748828" y="0"/>
                </a:moveTo>
                <a:lnTo>
                  <a:pt x="0" y="0"/>
                </a:lnTo>
                <a:lnTo>
                  <a:pt x="0" y="3776292"/>
                </a:lnTo>
                <a:lnTo>
                  <a:pt x="3748828" y="3776292"/>
                </a:lnTo>
                <a:lnTo>
                  <a:pt x="3748828" y="0"/>
                </a:lnTo>
                <a:close/>
              </a:path>
            </a:pathLst>
          </a:custGeom>
          <a:blipFill>
            <a:blip r:embed="rId17">
              <a:alphaModFix amt="75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5" name="Group 15"/>
          <p:cNvGrpSpPr/>
          <p:nvPr/>
        </p:nvGrpSpPr>
        <p:grpSpPr>
          <a:xfrm>
            <a:off x="7344744" y="7119330"/>
            <a:ext cx="166364" cy="16636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688952" y="7119330"/>
            <a:ext cx="166364" cy="16636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928234" y="4655612"/>
            <a:ext cx="12431533" cy="205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4"/>
              </a:lnSpc>
            </a:pPr>
            <a:r>
              <a:rPr lang="en-US" sz="9723" spc="-291">
                <a:solidFill>
                  <a:srgbClr val="000000"/>
                </a:solidFill>
                <a:latin typeface="Montserrat Classic Bold"/>
              </a:rPr>
              <a:t>CARDIOVASCULAR DISEASE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81244">
            <a:off x="17066552" y="6881942"/>
            <a:ext cx="2442896" cy="3483903"/>
          </a:xfrm>
          <a:custGeom>
            <a:avLst/>
            <a:gdLst/>
            <a:ahLst/>
            <a:cxnLst/>
            <a:rect l="l" t="t" r="r" b="b"/>
            <a:pathLst>
              <a:path w="2442896" h="3483903">
                <a:moveTo>
                  <a:pt x="0" y="0"/>
                </a:moveTo>
                <a:lnTo>
                  <a:pt x="2442896" y="0"/>
                </a:lnTo>
                <a:lnTo>
                  <a:pt x="2442896" y="3483903"/>
                </a:lnTo>
                <a:lnTo>
                  <a:pt x="0" y="34839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313959" y="1544379"/>
            <a:ext cx="16583270" cy="7844685"/>
            <a:chOff x="0" y="0"/>
            <a:chExt cx="22111026" cy="1045958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2111026" cy="10459580"/>
              <a:chOff x="0" y="0"/>
              <a:chExt cx="3841890" cy="181739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841890" cy="1817399"/>
              </a:xfrm>
              <a:custGeom>
                <a:avLst/>
                <a:gdLst/>
                <a:ahLst/>
                <a:cxnLst/>
                <a:rect l="l" t="t" r="r" b="b"/>
                <a:pathLst>
                  <a:path w="3841890" h="1817399">
                    <a:moveTo>
                      <a:pt x="0" y="0"/>
                    </a:moveTo>
                    <a:lnTo>
                      <a:pt x="3841890" y="0"/>
                    </a:lnTo>
                    <a:lnTo>
                      <a:pt x="3841890" y="1817399"/>
                    </a:lnTo>
                    <a:lnTo>
                      <a:pt x="0" y="181739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3841890" cy="1874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22111026" cy="10459580"/>
            </a:xfrm>
            <a:custGeom>
              <a:avLst/>
              <a:gdLst/>
              <a:ahLst/>
              <a:cxnLst/>
              <a:rect l="l" t="t" r="r" b="b"/>
              <a:pathLst>
                <a:path w="22111026" h="10459580">
                  <a:moveTo>
                    <a:pt x="0" y="0"/>
                  </a:moveTo>
                  <a:lnTo>
                    <a:pt x="22111026" y="0"/>
                  </a:lnTo>
                  <a:lnTo>
                    <a:pt x="22111026" y="10459580"/>
                  </a:lnTo>
                  <a:lnTo>
                    <a:pt x="0" y="10459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2000"/>
              </a:blip>
              <a:stretch>
                <a:fillRect t="-43116" r="-11018" b="-1334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/>
          <p:cNvSpPr/>
          <p:nvPr/>
        </p:nvSpPr>
        <p:spPr>
          <a:xfrm rot="807404">
            <a:off x="552458" y="7519927"/>
            <a:ext cx="1340817" cy="2207932"/>
          </a:xfrm>
          <a:custGeom>
            <a:avLst/>
            <a:gdLst/>
            <a:ahLst/>
            <a:cxnLst/>
            <a:rect l="l" t="t" r="r" b="b"/>
            <a:pathLst>
              <a:path w="1340817" h="2207932">
                <a:moveTo>
                  <a:pt x="0" y="0"/>
                </a:moveTo>
                <a:lnTo>
                  <a:pt x="1340817" y="0"/>
                </a:lnTo>
                <a:lnTo>
                  <a:pt x="1340817" y="2207932"/>
                </a:lnTo>
                <a:lnTo>
                  <a:pt x="0" y="22079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17798799" y="2813390"/>
            <a:ext cx="233597" cy="23359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1352685">
            <a:off x="-440065" y="287696"/>
            <a:ext cx="2937529" cy="2137052"/>
          </a:xfrm>
          <a:custGeom>
            <a:avLst/>
            <a:gdLst/>
            <a:ahLst/>
            <a:cxnLst/>
            <a:rect l="l" t="t" r="r" b="b"/>
            <a:pathLst>
              <a:path w="2937529" h="2137052">
                <a:moveTo>
                  <a:pt x="0" y="0"/>
                </a:moveTo>
                <a:lnTo>
                  <a:pt x="2937530" y="0"/>
                </a:lnTo>
                <a:lnTo>
                  <a:pt x="2937530" y="2137052"/>
                </a:lnTo>
                <a:lnTo>
                  <a:pt x="0" y="21370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313959" y="1544379"/>
            <a:ext cx="10851696" cy="4740165"/>
          </a:xfrm>
          <a:custGeom>
            <a:avLst/>
            <a:gdLst/>
            <a:ahLst/>
            <a:cxnLst/>
            <a:rect l="l" t="t" r="r" b="b"/>
            <a:pathLst>
              <a:path w="10851696" h="4740165">
                <a:moveTo>
                  <a:pt x="0" y="0"/>
                </a:moveTo>
                <a:lnTo>
                  <a:pt x="10851695" y="0"/>
                </a:lnTo>
                <a:lnTo>
                  <a:pt x="10851695" y="4740165"/>
                </a:lnTo>
                <a:lnTo>
                  <a:pt x="0" y="47401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396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3827464" y="5994214"/>
            <a:ext cx="13069764" cy="3394851"/>
          </a:xfrm>
          <a:custGeom>
            <a:avLst/>
            <a:gdLst/>
            <a:ahLst/>
            <a:cxnLst/>
            <a:rect l="l" t="t" r="r" b="b"/>
            <a:pathLst>
              <a:path w="13069764" h="3394851">
                <a:moveTo>
                  <a:pt x="0" y="0"/>
                </a:moveTo>
                <a:lnTo>
                  <a:pt x="13069764" y="0"/>
                </a:lnTo>
                <a:lnTo>
                  <a:pt x="13069764" y="3394850"/>
                </a:lnTo>
                <a:lnTo>
                  <a:pt x="0" y="33948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TextBox 15"/>
          <p:cNvSpPr txBox="1"/>
          <p:nvPr/>
        </p:nvSpPr>
        <p:spPr>
          <a:xfrm>
            <a:off x="1028700" y="526641"/>
            <a:ext cx="10744919" cy="72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5"/>
              </a:lnSpc>
            </a:pPr>
            <a:r>
              <a:rPr lang="en-US" sz="6299" spc="-188">
                <a:solidFill>
                  <a:srgbClr val="000000"/>
                </a:solidFill>
                <a:latin typeface="Montserrat Classic Bold"/>
              </a:rPr>
              <a:t>PYTHON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73619" y="3471323"/>
            <a:ext cx="4920466" cy="137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3042" lvl="1" indent="-276521" algn="l">
              <a:lnSpc>
                <a:spcPts val="3586"/>
              </a:lnSpc>
              <a:spcBef>
                <a:spcPct val="0"/>
              </a:spcBef>
              <a:buFont typeface="Arial"/>
              <a:buChar char="•"/>
            </a:pPr>
            <a:r>
              <a:rPr lang="en-US" sz="2561">
                <a:solidFill>
                  <a:srgbClr val="000000"/>
                </a:solidFill>
                <a:latin typeface="Kollektif"/>
              </a:rPr>
              <a:t>The visualisation shows people with poor general health had a higher incidence of CVD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33493" y="5588394"/>
            <a:ext cx="5125807" cy="3669906"/>
            <a:chOff x="0" y="0"/>
            <a:chExt cx="1411437" cy="10105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1437" cy="1010541"/>
            </a:xfrm>
            <a:custGeom>
              <a:avLst/>
              <a:gdLst/>
              <a:ahLst/>
              <a:cxnLst/>
              <a:rect l="l" t="t" r="r" b="b"/>
              <a:pathLst>
                <a:path w="1411437" h="1010541">
                  <a:moveTo>
                    <a:pt x="151038" y="0"/>
                  </a:moveTo>
                  <a:lnTo>
                    <a:pt x="1260399" y="0"/>
                  </a:lnTo>
                  <a:cubicBezTo>
                    <a:pt x="1343815" y="0"/>
                    <a:pt x="1411437" y="67622"/>
                    <a:pt x="1411437" y="151038"/>
                  </a:cubicBezTo>
                  <a:lnTo>
                    <a:pt x="1411437" y="859503"/>
                  </a:lnTo>
                  <a:cubicBezTo>
                    <a:pt x="1411437" y="942919"/>
                    <a:pt x="1343815" y="1010541"/>
                    <a:pt x="1260399" y="1010541"/>
                  </a:cubicBezTo>
                  <a:lnTo>
                    <a:pt x="151038" y="1010541"/>
                  </a:lnTo>
                  <a:cubicBezTo>
                    <a:pt x="67622" y="1010541"/>
                    <a:pt x="0" y="942919"/>
                    <a:pt x="0" y="859503"/>
                  </a:cubicBezTo>
                  <a:lnTo>
                    <a:pt x="0" y="151038"/>
                  </a:lnTo>
                  <a:cubicBezTo>
                    <a:pt x="0" y="67622"/>
                    <a:pt x="67622" y="0"/>
                    <a:pt x="151038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11437" cy="1067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 flipH="1" flipV="1">
            <a:off x="13744020" y="3149654"/>
            <a:ext cx="3196081" cy="3834479"/>
          </a:xfrm>
          <a:custGeom>
            <a:avLst/>
            <a:gdLst/>
            <a:ahLst/>
            <a:cxnLst/>
            <a:rect l="l" t="t" r="r" b="b"/>
            <a:pathLst>
              <a:path w="3196081" h="3834479">
                <a:moveTo>
                  <a:pt x="3196081" y="3834480"/>
                </a:moveTo>
                <a:lnTo>
                  <a:pt x="0" y="3834480"/>
                </a:lnTo>
                <a:lnTo>
                  <a:pt x="0" y="0"/>
                </a:lnTo>
                <a:lnTo>
                  <a:pt x="3196081" y="0"/>
                </a:lnTo>
                <a:lnTo>
                  <a:pt x="3196081" y="3834480"/>
                </a:lnTo>
                <a:close/>
              </a:path>
            </a:pathLst>
          </a:custGeom>
          <a:blipFill>
            <a:blip r:embed="rId2"/>
            <a:stretch>
              <a:fillRect l="-239994" r="-167834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4799416" y="8730627"/>
            <a:ext cx="233597" cy="23359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834804" y="467771"/>
            <a:ext cx="1468156" cy="1468156"/>
          </a:xfrm>
          <a:custGeom>
            <a:avLst/>
            <a:gdLst/>
            <a:ahLst/>
            <a:cxnLst/>
            <a:rect l="l" t="t" r="r" b="b"/>
            <a:pathLst>
              <a:path w="1468156" h="1468156">
                <a:moveTo>
                  <a:pt x="1468156" y="0"/>
                </a:moveTo>
                <a:lnTo>
                  <a:pt x="0" y="0"/>
                </a:lnTo>
                <a:lnTo>
                  <a:pt x="0" y="1468156"/>
                </a:lnTo>
                <a:lnTo>
                  <a:pt x="1468156" y="1468156"/>
                </a:lnTo>
                <a:lnTo>
                  <a:pt x="146815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-564014" y="465967"/>
            <a:ext cx="1592714" cy="1916833"/>
          </a:xfrm>
          <a:custGeom>
            <a:avLst/>
            <a:gdLst/>
            <a:ahLst/>
            <a:cxnLst/>
            <a:rect l="l" t="t" r="r" b="b"/>
            <a:pathLst>
              <a:path w="1592714" h="1916833">
                <a:moveTo>
                  <a:pt x="0" y="0"/>
                </a:moveTo>
                <a:lnTo>
                  <a:pt x="1592714" y="0"/>
                </a:lnTo>
                <a:lnTo>
                  <a:pt x="1592714" y="1916833"/>
                </a:lnTo>
                <a:lnTo>
                  <a:pt x="0" y="19168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1" name="Group 11"/>
          <p:cNvGrpSpPr/>
          <p:nvPr/>
        </p:nvGrpSpPr>
        <p:grpSpPr>
          <a:xfrm>
            <a:off x="964585" y="5632959"/>
            <a:ext cx="5106775" cy="3669906"/>
            <a:chOff x="0" y="0"/>
            <a:chExt cx="1406196" cy="101054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06196" cy="1010541"/>
            </a:xfrm>
            <a:custGeom>
              <a:avLst/>
              <a:gdLst/>
              <a:ahLst/>
              <a:cxnLst/>
              <a:rect l="l" t="t" r="r" b="b"/>
              <a:pathLst>
                <a:path w="1406196" h="1010541">
                  <a:moveTo>
                    <a:pt x="151601" y="0"/>
                  </a:moveTo>
                  <a:lnTo>
                    <a:pt x="1254595" y="0"/>
                  </a:lnTo>
                  <a:cubicBezTo>
                    <a:pt x="1294802" y="0"/>
                    <a:pt x="1333362" y="15972"/>
                    <a:pt x="1361793" y="44403"/>
                  </a:cubicBezTo>
                  <a:cubicBezTo>
                    <a:pt x="1390224" y="72834"/>
                    <a:pt x="1406196" y="111394"/>
                    <a:pt x="1406196" y="151601"/>
                  </a:cubicBezTo>
                  <a:lnTo>
                    <a:pt x="1406196" y="858940"/>
                  </a:lnTo>
                  <a:cubicBezTo>
                    <a:pt x="1406196" y="942667"/>
                    <a:pt x="1338322" y="1010541"/>
                    <a:pt x="1254595" y="1010541"/>
                  </a:cubicBezTo>
                  <a:lnTo>
                    <a:pt x="151601" y="1010541"/>
                  </a:lnTo>
                  <a:cubicBezTo>
                    <a:pt x="111394" y="1010541"/>
                    <a:pt x="72834" y="994569"/>
                    <a:pt x="44403" y="966138"/>
                  </a:cubicBezTo>
                  <a:cubicBezTo>
                    <a:pt x="15972" y="937708"/>
                    <a:pt x="0" y="899147"/>
                    <a:pt x="0" y="858940"/>
                  </a:cubicBezTo>
                  <a:lnTo>
                    <a:pt x="0" y="151601"/>
                  </a:lnTo>
                  <a:cubicBezTo>
                    <a:pt x="0" y="67874"/>
                    <a:pt x="67874" y="0"/>
                    <a:pt x="151601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406196" cy="1067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72044" y="8625583"/>
            <a:ext cx="562760" cy="677282"/>
          </a:xfrm>
          <a:custGeom>
            <a:avLst/>
            <a:gdLst/>
            <a:ahLst/>
            <a:cxnLst/>
            <a:rect l="l" t="t" r="r" b="b"/>
            <a:pathLst>
              <a:path w="562760" h="677282">
                <a:moveTo>
                  <a:pt x="0" y="0"/>
                </a:moveTo>
                <a:lnTo>
                  <a:pt x="562760" y="0"/>
                </a:lnTo>
                <a:lnTo>
                  <a:pt x="562760" y="677282"/>
                </a:lnTo>
                <a:lnTo>
                  <a:pt x="0" y="677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 rot="4828715">
            <a:off x="16251834" y="8005807"/>
            <a:ext cx="1592714" cy="1916833"/>
          </a:xfrm>
          <a:custGeom>
            <a:avLst/>
            <a:gdLst/>
            <a:ahLst/>
            <a:cxnLst/>
            <a:rect l="l" t="t" r="r" b="b"/>
            <a:pathLst>
              <a:path w="1592714" h="1916833">
                <a:moveTo>
                  <a:pt x="0" y="0"/>
                </a:moveTo>
                <a:lnTo>
                  <a:pt x="1592714" y="0"/>
                </a:lnTo>
                <a:lnTo>
                  <a:pt x="1592714" y="1916833"/>
                </a:lnTo>
                <a:lnTo>
                  <a:pt x="0" y="19168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 rot="-796929">
            <a:off x="145886" y="7749624"/>
            <a:ext cx="1054716" cy="2195603"/>
          </a:xfrm>
          <a:custGeom>
            <a:avLst/>
            <a:gdLst/>
            <a:ahLst/>
            <a:cxnLst/>
            <a:rect l="l" t="t" r="r" b="b"/>
            <a:pathLst>
              <a:path w="1054716" h="2195603">
                <a:moveTo>
                  <a:pt x="0" y="0"/>
                </a:moveTo>
                <a:lnTo>
                  <a:pt x="1054716" y="0"/>
                </a:lnTo>
                <a:lnTo>
                  <a:pt x="1054716" y="2195602"/>
                </a:lnTo>
                <a:lnTo>
                  <a:pt x="0" y="21956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 rot="551749">
            <a:off x="14746413" y="524875"/>
            <a:ext cx="1780272" cy="1935078"/>
          </a:xfrm>
          <a:custGeom>
            <a:avLst/>
            <a:gdLst/>
            <a:ahLst/>
            <a:cxnLst/>
            <a:rect l="l" t="t" r="r" b="b"/>
            <a:pathLst>
              <a:path w="1780272" h="1935078">
                <a:moveTo>
                  <a:pt x="0" y="0"/>
                </a:moveTo>
                <a:lnTo>
                  <a:pt x="1780272" y="0"/>
                </a:lnTo>
                <a:lnTo>
                  <a:pt x="1780272" y="1935078"/>
                </a:lnTo>
                <a:lnTo>
                  <a:pt x="0" y="19350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8" name="Group 18"/>
          <p:cNvGrpSpPr/>
          <p:nvPr/>
        </p:nvGrpSpPr>
        <p:grpSpPr>
          <a:xfrm>
            <a:off x="6336728" y="5632959"/>
            <a:ext cx="5316642" cy="3669906"/>
            <a:chOff x="0" y="0"/>
            <a:chExt cx="1463985" cy="101054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63985" cy="1010541"/>
            </a:xfrm>
            <a:custGeom>
              <a:avLst/>
              <a:gdLst/>
              <a:ahLst/>
              <a:cxnLst/>
              <a:rect l="l" t="t" r="r" b="b"/>
              <a:pathLst>
                <a:path w="1463985" h="1010541">
                  <a:moveTo>
                    <a:pt x="145617" y="0"/>
                  </a:moveTo>
                  <a:lnTo>
                    <a:pt x="1318368" y="0"/>
                  </a:lnTo>
                  <a:cubicBezTo>
                    <a:pt x="1356988" y="0"/>
                    <a:pt x="1394026" y="15342"/>
                    <a:pt x="1421335" y="42650"/>
                  </a:cubicBezTo>
                  <a:cubicBezTo>
                    <a:pt x="1448643" y="69959"/>
                    <a:pt x="1463985" y="106997"/>
                    <a:pt x="1463985" y="145617"/>
                  </a:cubicBezTo>
                  <a:lnTo>
                    <a:pt x="1463985" y="864925"/>
                  </a:lnTo>
                  <a:cubicBezTo>
                    <a:pt x="1463985" y="903545"/>
                    <a:pt x="1448643" y="940583"/>
                    <a:pt x="1421335" y="967891"/>
                  </a:cubicBezTo>
                  <a:cubicBezTo>
                    <a:pt x="1394026" y="995200"/>
                    <a:pt x="1356988" y="1010541"/>
                    <a:pt x="1318368" y="1010541"/>
                  </a:cubicBezTo>
                  <a:lnTo>
                    <a:pt x="145617" y="1010541"/>
                  </a:lnTo>
                  <a:cubicBezTo>
                    <a:pt x="106997" y="1010541"/>
                    <a:pt x="69959" y="995200"/>
                    <a:pt x="42650" y="967891"/>
                  </a:cubicBezTo>
                  <a:cubicBezTo>
                    <a:pt x="15342" y="940583"/>
                    <a:pt x="0" y="903545"/>
                    <a:pt x="0" y="864925"/>
                  </a:cubicBezTo>
                  <a:lnTo>
                    <a:pt x="0" y="145617"/>
                  </a:lnTo>
                  <a:cubicBezTo>
                    <a:pt x="0" y="106997"/>
                    <a:pt x="15342" y="69959"/>
                    <a:pt x="42650" y="42650"/>
                  </a:cubicBezTo>
                  <a:cubicBezTo>
                    <a:pt x="69959" y="15342"/>
                    <a:pt x="106997" y="0"/>
                    <a:pt x="145617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463985" cy="1067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6336728" y="3523127"/>
            <a:ext cx="5316642" cy="3058977"/>
          </a:xfrm>
          <a:custGeom>
            <a:avLst/>
            <a:gdLst/>
            <a:ahLst/>
            <a:cxnLst/>
            <a:rect l="l" t="t" r="r" b="b"/>
            <a:pathLst>
              <a:path w="5316642" h="3058977">
                <a:moveTo>
                  <a:pt x="0" y="0"/>
                </a:moveTo>
                <a:lnTo>
                  <a:pt x="5316642" y="0"/>
                </a:lnTo>
                <a:lnTo>
                  <a:pt x="5316642" y="3058977"/>
                </a:lnTo>
                <a:lnTo>
                  <a:pt x="0" y="30589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2" name="Freeform 22"/>
          <p:cNvSpPr/>
          <p:nvPr/>
        </p:nvSpPr>
        <p:spPr>
          <a:xfrm>
            <a:off x="964585" y="3523127"/>
            <a:ext cx="5106775" cy="3058977"/>
          </a:xfrm>
          <a:custGeom>
            <a:avLst/>
            <a:gdLst/>
            <a:ahLst/>
            <a:cxnLst/>
            <a:rect l="l" t="t" r="r" b="b"/>
            <a:pathLst>
              <a:path w="5106775" h="3058977">
                <a:moveTo>
                  <a:pt x="0" y="0"/>
                </a:moveTo>
                <a:lnTo>
                  <a:pt x="5106775" y="0"/>
                </a:lnTo>
                <a:lnTo>
                  <a:pt x="5106775" y="3058977"/>
                </a:lnTo>
                <a:lnTo>
                  <a:pt x="0" y="305897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3" name="Freeform 23"/>
          <p:cNvSpPr/>
          <p:nvPr/>
        </p:nvSpPr>
        <p:spPr>
          <a:xfrm rot="-5400000">
            <a:off x="12452692" y="3149654"/>
            <a:ext cx="3196081" cy="3834479"/>
          </a:xfrm>
          <a:custGeom>
            <a:avLst/>
            <a:gdLst/>
            <a:ahLst/>
            <a:cxnLst/>
            <a:rect l="l" t="t" r="r" b="b"/>
            <a:pathLst>
              <a:path w="3196081" h="3834479">
                <a:moveTo>
                  <a:pt x="0" y="0"/>
                </a:moveTo>
                <a:lnTo>
                  <a:pt x="3196081" y="0"/>
                </a:lnTo>
                <a:lnTo>
                  <a:pt x="3196081" y="3834480"/>
                </a:lnTo>
                <a:lnTo>
                  <a:pt x="0" y="383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994" r="-16783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4" name="Freeform 24"/>
          <p:cNvSpPr/>
          <p:nvPr/>
        </p:nvSpPr>
        <p:spPr>
          <a:xfrm>
            <a:off x="12434405" y="3468854"/>
            <a:ext cx="4523984" cy="3196081"/>
          </a:xfrm>
          <a:custGeom>
            <a:avLst/>
            <a:gdLst/>
            <a:ahLst/>
            <a:cxnLst/>
            <a:rect l="l" t="t" r="r" b="b"/>
            <a:pathLst>
              <a:path w="4523984" h="3196081">
                <a:moveTo>
                  <a:pt x="0" y="0"/>
                </a:moveTo>
                <a:lnTo>
                  <a:pt x="4523983" y="0"/>
                </a:lnTo>
                <a:lnTo>
                  <a:pt x="4523983" y="3196080"/>
                </a:lnTo>
                <a:lnTo>
                  <a:pt x="0" y="31960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674" r="-1061" b="-274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5" name="TextBox 25"/>
          <p:cNvSpPr txBox="1"/>
          <p:nvPr/>
        </p:nvSpPr>
        <p:spPr>
          <a:xfrm rot="-17263">
            <a:off x="896776" y="6677735"/>
            <a:ext cx="5102906" cy="182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484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Kollektif"/>
              </a:rPr>
              <a:t>Higher prevalence of heart disease in men (x 1.5 higher than in women)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160840" y="897183"/>
            <a:ext cx="11118834" cy="1038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7"/>
              </a:lnSpc>
            </a:pPr>
            <a:r>
              <a:rPr lang="en-US" sz="7459" spc="-223">
                <a:solidFill>
                  <a:srgbClr val="000000"/>
                </a:solidFill>
                <a:latin typeface="Montserrat Classic Bold"/>
              </a:rPr>
              <a:t>INSIGHTS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077809" y="2970770"/>
            <a:ext cx="3834479" cy="448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Kollektif Bold"/>
              </a:rPr>
              <a:t>Age-Related Trends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98372" y="2970770"/>
            <a:ext cx="3699712" cy="448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Kollektif Bold"/>
              </a:rPr>
              <a:t>Gender Disparities</a:t>
            </a:r>
          </a:p>
        </p:txBody>
      </p:sp>
      <p:sp>
        <p:nvSpPr>
          <p:cNvPr id="30" name="TextBox 30"/>
          <p:cNvSpPr txBox="1"/>
          <p:nvPr/>
        </p:nvSpPr>
        <p:spPr>
          <a:xfrm rot="-17263">
            <a:off x="12137461" y="6608880"/>
            <a:ext cx="5313791" cy="182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48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Kollektif"/>
              </a:rPr>
              <a:t>Unclear correlation, however, heart disease prevalence peak occurs at BMI of 88-90</a:t>
            </a:r>
          </a:p>
        </p:txBody>
      </p:sp>
      <p:sp>
        <p:nvSpPr>
          <p:cNvPr id="31" name="TextBox 31"/>
          <p:cNvSpPr txBox="1"/>
          <p:nvPr/>
        </p:nvSpPr>
        <p:spPr>
          <a:xfrm rot="-17263">
            <a:off x="6337571" y="6667941"/>
            <a:ext cx="5235266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484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Kollektif"/>
              </a:rPr>
              <a:t>Relationship between age and heart disease - increase in risk as age increases (first peak at age 40)</a:t>
            </a:r>
          </a:p>
        </p:txBody>
      </p:sp>
      <p:sp>
        <p:nvSpPr>
          <p:cNvPr id="32" name="TextBox 27">
            <a:extLst>
              <a:ext uri="{FF2B5EF4-FFF2-40B4-BE49-F238E27FC236}">
                <a16:creationId xmlns:a16="http://schemas.microsoft.com/office/drawing/2014/main" id="{F2316F5C-EA19-94B1-2F4B-D3855004A6D8}"/>
              </a:ext>
            </a:extLst>
          </p:cNvPr>
          <p:cNvSpPr txBox="1"/>
          <p:nvPr/>
        </p:nvSpPr>
        <p:spPr>
          <a:xfrm>
            <a:off x="12779156" y="2990350"/>
            <a:ext cx="3834479" cy="448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Kollektif Bold"/>
              </a:rPr>
              <a:t>BMI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98799" y="2813390"/>
            <a:ext cx="233597" cy="23359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96599" y="8910346"/>
            <a:ext cx="245611" cy="24561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96599" y="8440576"/>
            <a:ext cx="245611" cy="24561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133872" y="9875571"/>
            <a:ext cx="8020256" cy="1020255"/>
            <a:chOff x="0" y="0"/>
            <a:chExt cx="2112331" cy="2687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12331" cy="268709"/>
            </a:xfrm>
            <a:custGeom>
              <a:avLst/>
              <a:gdLst/>
              <a:ahLst/>
              <a:cxnLst/>
              <a:rect l="l" t="t" r="r" b="b"/>
              <a:pathLst>
                <a:path w="2112331" h="268709">
                  <a:moveTo>
                    <a:pt x="49230" y="0"/>
                  </a:moveTo>
                  <a:lnTo>
                    <a:pt x="2063101" y="0"/>
                  </a:lnTo>
                  <a:cubicBezTo>
                    <a:pt x="2076157" y="0"/>
                    <a:pt x="2088679" y="5187"/>
                    <a:pt x="2097912" y="14419"/>
                  </a:cubicBezTo>
                  <a:cubicBezTo>
                    <a:pt x="2107144" y="23652"/>
                    <a:pt x="2112331" y="36173"/>
                    <a:pt x="2112331" y="49230"/>
                  </a:cubicBezTo>
                  <a:lnTo>
                    <a:pt x="2112331" y="219479"/>
                  </a:lnTo>
                  <a:cubicBezTo>
                    <a:pt x="2112331" y="232536"/>
                    <a:pt x="2107144" y="245058"/>
                    <a:pt x="2097912" y="254290"/>
                  </a:cubicBezTo>
                  <a:cubicBezTo>
                    <a:pt x="2088679" y="263522"/>
                    <a:pt x="2076157" y="268709"/>
                    <a:pt x="2063101" y="268709"/>
                  </a:cubicBezTo>
                  <a:lnTo>
                    <a:pt x="49230" y="268709"/>
                  </a:lnTo>
                  <a:cubicBezTo>
                    <a:pt x="22041" y="268709"/>
                    <a:pt x="0" y="246668"/>
                    <a:pt x="0" y="219479"/>
                  </a:cubicBezTo>
                  <a:lnTo>
                    <a:pt x="0" y="49230"/>
                  </a:lnTo>
                  <a:cubicBezTo>
                    <a:pt x="0" y="22041"/>
                    <a:pt x="22041" y="0"/>
                    <a:pt x="49230" y="0"/>
                  </a:cubicBezTo>
                  <a:close/>
                </a:path>
              </a:pathLst>
            </a:custGeom>
            <a:solidFill>
              <a:srgbClr val="70B6DE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112331" cy="325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115862" y="7784362"/>
            <a:ext cx="473140" cy="569425"/>
          </a:xfrm>
          <a:custGeom>
            <a:avLst/>
            <a:gdLst/>
            <a:ahLst/>
            <a:cxnLst/>
            <a:rect l="l" t="t" r="r" b="b"/>
            <a:pathLst>
              <a:path w="473140" h="569425">
                <a:moveTo>
                  <a:pt x="0" y="0"/>
                </a:moveTo>
                <a:lnTo>
                  <a:pt x="473140" y="0"/>
                </a:lnTo>
                <a:lnTo>
                  <a:pt x="473140" y="569424"/>
                </a:lnTo>
                <a:lnTo>
                  <a:pt x="0" y="569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11589002" y="2930189"/>
            <a:ext cx="5910193" cy="5895418"/>
          </a:xfrm>
          <a:custGeom>
            <a:avLst/>
            <a:gdLst/>
            <a:ahLst/>
            <a:cxnLst/>
            <a:rect l="l" t="t" r="r" b="b"/>
            <a:pathLst>
              <a:path w="5910193" h="5895418">
                <a:moveTo>
                  <a:pt x="0" y="0"/>
                </a:moveTo>
                <a:lnTo>
                  <a:pt x="5910194" y="0"/>
                </a:lnTo>
                <a:lnTo>
                  <a:pt x="5910194" y="5895417"/>
                </a:lnTo>
                <a:lnTo>
                  <a:pt x="0" y="58954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TextBox 16"/>
          <p:cNvSpPr txBox="1"/>
          <p:nvPr/>
        </p:nvSpPr>
        <p:spPr>
          <a:xfrm>
            <a:off x="1910589" y="1678545"/>
            <a:ext cx="8698725" cy="9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Kollektif Bold"/>
              </a:rPr>
              <a:t>CHALLENGES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3265" y="3332851"/>
            <a:ext cx="9893372" cy="431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endParaRPr dirty="0"/>
          </a:p>
          <a:p>
            <a:pPr algn="l">
              <a:lnSpc>
                <a:spcPts val="4200"/>
              </a:lnSpc>
            </a:pPr>
            <a:endParaRPr dirty="0"/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Kollektif"/>
              </a:rPr>
              <a:t>Data Imbalance </a:t>
            </a:r>
            <a:r>
              <a:rPr lang="en-US" sz="3000" dirty="0">
                <a:solidFill>
                  <a:srgbClr val="000000"/>
                </a:solidFill>
                <a:latin typeface="Kollektif"/>
              </a:rPr>
              <a:t>- Imbalance between cases with and without heart disease in the original dataset.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Kollektif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Kollektif"/>
              </a:rPr>
              <a:t>Data Limitations </a:t>
            </a:r>
            <a:r>
              <a:rPr lang="en-US" sz="3000" dirty="0">
                <a:solidFill>
                  <a:srgbClr val="000000"/>
                </a:solidFill>
                <a:latin typeface="Kollektif"/>
              </a:rPr>
              <a:t>- Data is geographically restricted to United States.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Kollekt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98799" y="2813390"/>
            <a:ext cx="233597" cy="23359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96599" y="8910346"/>
            <a:ext cx="245611" cy="24561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96599" y="8440576"/>
            <a:ext cx="245611" cy="24561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133872" y="9875571"/>
            <a:ext cx="8020256" cy="1020255"/>
            <a:chOff x="0" y="0"/>
            <a:chExt cx="2112331" cy="2687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12331" cy="268709"/>
            </a:xfrm>
            <a:custGeom>
              <a:avLst/>
              <a:gdLst/>
              <a:ahLst/>
              <a:cxnLst/>
              <a:rect l="l" t="t" r="r" b="b"/>
              <a:pathLst>
                <a:path w="2112331" h="268709">
                  <a:moveTo>
                    <a:pt x="49230" y="0"/>
                  </a:moveTo>
                  <a:lnTo>
                    <a:pt x="2063101" y="0"/>
                  </a:lnTo>
                  <a:cubicBezTo>
                    <a:pt x="2076157" y="0"/>
                    <a:pt x="2088679" y="5187"/>
                    <a:pt x="2097912" y="14419"/>
                  </a:cubicBezTo>
                  <a:cubicBezTo>
                    <a:pt x="2107144" y="23652"/>
                    <a:pt x="2112331" y="36173"/>
                    <a:pt x="2112331" y="49230"/>
                  </a:cubicBezTo>
                  <a:lnTo>
                    <a:pt x="2112331" y="219479"/>
                  </a:lnTo>
                  <a:cubicBezTo>
                    <a:pt x="2112331" y="232536"/>
                    <a:pt x="2107144" y="245058"/>
                    <a:pt x="2097912" y="254290"/>
                  </a:cubicBezTo>
                  <a:cubicBezTo>
                    <a:pt x="2088679" y="263522"/>
                    <a:pt x="2076157" y="268709"/>
                    <a:pt x="2063101" y="268709"/>
                  </a:cubicBezTo>
                  <a:lnTo>
                    <a:pt x="49230" y="268709"/>
                  </a:lnTo>
                  <a:cubicBezTo>
                    <a:pt x="22041" y="268709"/>
                    <a:pt x="0" y="246668"/>
                    <a:pt x="0" y="219479"/>
                  </a:cubicBezTo>
                  <a:lnTo>
                    <a:pt x="0" y="49230"/>
                  </a:lnTo>
                  <a:cubicBezTo>
                    <a:pt x="0" y="22041"/>
                    <a:pt x="22041" y="0"/>
                    <a:pt x="49230" y="0"/>
                  </a:cubicBezTo>
                  <a:close/>
                </a:path>
              </a:pathLst>
            </a:custGeom>
            <a:solidFill>
              <a:srgbClr val="70B6DE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112331" cy="325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115862" y="7784362"/>
            <a:ext cx="473140" cy="569425"/>
          </a:xfrm>
          <a:custGeom>
            <a:avLst/>
            <a:gdLst/>
            <a:ahLst/>
            <a:cxnLst/>
            <a:rect l="l" t="t" r="r" b="b"/>
            <a:pathLst>
              <a:path w="473140" h="569425">
                <a:moveTo>
                  <a:pt x="0" y="0"/>
                </a:moveTo>
                <a:lnTo>
                  <a:pt x="473140" y="0"/>
                </a:lnTo>
                <a:lnTo>
                  <a:pt x="473140" y="569424"/>
                </a:lnTo>
                <a:lnTo>
                  <a:pt x="0" y="569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TextBox 15"/>
          <p:cNvSpPr txBox="1"/>
          <p:nvPr/>
        </p:nvSpPr>
        <p:spPr>
          <a:xfrm>
            <a:off x="1315235" y="2689565"/>
            <a:ext cx="9893372" cy="698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endParaRPr/>
          </a:p>
          <a:p>
            <a:pPr algn="l">
              <a:lnSpc>
                <a:spcPts val="4200"/>
              </a:lnSpc>
            </a:pPr>
            <a:endParaRPr/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Kollektif"/>
              </a:rPr>
              <a:t>Promote Regular Health Checkups to enable early detection of cardiovascular disease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Kollektif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Kollektif"/>
              </a:rPr>
              <a:t>Target Lifestyle Factors such as exercise and smoking cessation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Kollektif"/>
              </a:rPr>
              <a:t> 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Kollektif"/>
              </a:rPr>
              <a:t>Gender-specific strategies, given the higher prevalence of cardiovascular disease among males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Kollektif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Kollektif"/>
              </a:rPr>
              <a:t>Expand Data Sources to address data imbalances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Kollektif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2475432" y="2364652"/>
            <a:ext cx="4054572" cy="4805419"/>
          </a:xfrm>
          <a:custGeom>
            <a:avLst/>
            <a:gdLst/>
            <a:ahLst/>
            <a:cxnLst/>
            <a:rect l="l" t="t" r="r" b="b"/>
            <a:pathLst>
              <a:path w="4054572" h="4805419">
                <a:moveTo>
                  <a:pt x="0" y="0"/>
                </a:moveTo>
                <a:lnTo>
                  <a:pt x="4054572" y="0"/>
                </a:lnTo>
                <a:lnTo>
                  <a:pt x="4054572" y="4805419"/>
                </a:lnTo>
                <a:lnTo>
                  <a:pt x="0" y="4805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1910589" y="1678545"/>
            <a:ext cx="8698725" cy="9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Kollektif Bold"/>
              </a:rPr>
              <a:t>RECOMMENDATIONS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94866" y="3929002"/>
            <a:ext cx="1714271" cy="2428996"/>
            <a:chOff x="0" y="0"/>
            <a:chExt cx="451495" cy="6397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495" cy="639735"/>
            </a:xfrm>
            <a:custGeom>
              <a:avLst/>
              <a:gdLst/>
              <a:ahLst/>
              <a:cxnLst/>
              <a:rect l="l" t="t" r="r" b="b"/>
              <a:pathLst>
                <a:path w="451495" h="639735">
                  <a:moveTo>
                    <a:pt x="225748" y="0"/>
                  </a:moveTo>
                  <a:lnTo>
                    <a:pt x="225748" y="0"/>
                  </a:lnTo>
                  <a:cubicBezTo>
                    <a:pt x="350425" y="0"/>
                    <a:pt x="451495" y="101071"/>
                    <a:pt x="451495" y="225748"/>
                  </a:cubicBezTo>
                  <a:lnTo>
                    <a:pt x="451495" y="413988"/>
                  </a:lnTo>
                  <a:cubicBezTo>
                    <a:pt x="451495" y="538665"/>
                    <a:pt x="350425" y="639735"/>
                    <a:pt x="225748" y="639735"/>
                  </a:cubicBezTo>
                  <a:lnTo>
                    <a:pt x="225748" y="639735"/>
                  </a:lnTo>
                  <a:cubicBezTo>
                    <a:pt x="101071" y="639735"/>
                    <a:pt x="0" y="538665"/>
                    <a:pt x="0" y="413988"/>
                  </a:cubicBezTo>
                  <a:lnTo>
                    <a:pt x="0" y="225748"/>
                  </a:lnTo>
                  <a:cubicBezTo>
                    <a:pt x="0" y="101071"/>
                    <a:pt x="101071" y="0"/>
                    <a:pt x="225748" y="0"/>
                  </a:cubicBezTo>
                  <a:close/>
                </a:path>
              </a:pathLst>
            </a:custGeom>
            <a:solidFill>
              <a:srgbClr val="70B6DE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51495" cy="696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798799" y="2813390"/>
            <a:ext cx="233597" cy="23359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96599" y="8910346"/>
            <a:ext cx="245611" cy="24561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6599" y="8440576"/>
            <a:ext cx="245611" cy="24561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133872" y="9875571"/>
            <a:ext cx="8020256" cy="1020255"/>
            <a:chOff x="0" y="0"/>
            <a:chExt cx="2112331" cy="26870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12331" cy="268709"/>
            </a:xfrm>
            <a:custGeom>
              <a:avLst/>
              <a:gdLst/>
              <a:ahLst/>
              <a:cxnLst/>
              <a:rect l="l" t="t" r="r" b="b"/>
              <a:pathLst>
                <a:path w="2112331" h="268709">
                  <a:moveTo>
                    <a:pt x="49230" y="0"/>
                  </a:moveTo>
                  <a:lnTo>
                    <a:pt x="2063101" y="0"/>
                  </a:lnTo>
                  <a:cubicBezTo>
                    <a:pt x="2076157" y="0"/>
                    <a:pt x="2088679" y="5187"/>
                    <a:pt x="2097912" y="14419"/>
                  </a:cubicBezTo>
                  <a:cubicBezTo>
                    <a:pt x="2107144" y="23652"/>
                    <a:pt x="2112331" y="36173"/>
                    <a:pt x="2112331" y="49230"/>
                  </a:cubicBezTo>
                  <a:lnTo>
                    <a:pt x="2112331" y="219479"/>
                  </a:lnTo>
                  <a:cubicBezTo>
                    <a:pt x="2112331" y="232536"/>
                    <a:pt x="2107144" y="245058"/>
                    <a:pt x="2097912" y="254290"/>
                  </a:cubicBezTo>
                  <a:cubicBezTo>
                    <a:pt x="2088679" y="263522"/>
                    <a:pt x="2076157" y="268709"/>
                    <a:pt x="2063101" y="268709"/>
                  </a:cubicBezTo>
                  <a:lnTo>
                    <a:pt x="49230" y="268709"/>
                  </a:lnTo>
                  <a:cubicBezTo>
                    <a:pt x="22041" y="268709"/>
                    <a:pt x="0" y="246668"/>
                    <a:pt x="0" y="219479"/>
                  </a:cubicBezTo>
                  <a:lnTo>
                    <a:pt x="0" y="49230"/>
                  </a:lnTo>
                  <a:cubicBezTo>
                    <a:pt x="0" y="22041"/>
                    <a:pt x="22041" y="0"/>
                    <a:pt x="49230" y="0"/>
                  </a:cubicBezTo>
                  <a:close/>
                </a:path>
              </a:pathLst>
            </a:custGeom>
            <a:solidFill>
              <a:srgbClr val="70B6DE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2112331" cy="325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916107" y="-603412"/>
            <a:ext cx="8020256" cy="1020255"/>
            <a:chOff x="0" y="0"/>
            <a:chExt cx="2112331" cy="26870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12331" cy="268709"/>
            </a:xfrm>
            <a:custGeom>
              <a:avLst/>
              <a:gdLst/>
              <a:ahLst/>
              <a:cxnLst/>
              <a:rect l="l" t="t" r="r" b="b"/>
              <a:pathLst>
                <a:path w="2112331" h="268709">
                  <a:moveTo>
                    <a:pt x="49230" y="0"/>
                  </a:moveTo>
                  <a:lnTo>
                    <a:pt x="2063101" y="0"/>
                  </a:lnTo>
                  <a:cubicBezTo>
                    <a:pt x="2076157" y="0"/>
                    <a:pt x="2088679" y="5187"/>
                    <a:pt x="2097912" y="14419"/>
                  </a:cubicBezTo>
                  <a:cubicBezTo>
                    <a:pt x="2107144" y="23652"/>
                    <a:pt x="2112331" y="36173"/>
                    <a:pt x="2112331" y="49230"/>
                  </a:cubicBezTo>
                  <a:lnTo>
                    <a:pt x="2112331" y="219479"/>
                  </a:lnTo>
                  <a:cubicBezTo>
                    <a:pt x="2112331" y="232536"/>
                    <a:pt x="2107144" y="245058"/>
                    <a:pt x="2097912" y="254290"/>
                  </a:cubicBezTo>
                  <a:cubicBezTo>
                    <a:pt x="2088679" y="263522"/>
                    <a:pt x="2076157" y="268709"/>
                    <a:pt x="2063101" y="268709"/>
                  </a:cubicBezTo>
                  <a:lnTo>
                    <a:pt x="49230" y="268709"/>
                  </a:lnTo>
                  <a:cubicBezTo>
                    <a:pt x="22041" y="268709"/>
                    <a:pt x="0" y="246668"/>
                    <a:pt x="0" y="219479"/>
                  </a:cubicBezTo>
                  <a:lnTo>
                    <a:pt x="0" y="49230"/>
                  </a:lnTo>
                  <a:cubicBezTo>
                    <a:pt x="0" y="22041"/>
                    <a:pt x="22041" y="0"/>
                    <a:pt x="49230" y="0"/>
                  </a:cubicBezTo>
                  <a:close/>
                </a:path>
              </a:pathLst>
            </a:custGeom>
            <a:solidFill>
              <a:srgbClr val="70B6DE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2112331" cy="325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4698342" y="3860752"/>
            <a:ext cx="8455786" cy="2684712"/>
          </a:xfrm>
          <a:custGeom>
            <a:avLst/>
            <a:gdLst/>
            <a:ahLst/>
            <a:cxnLst/>
            <a:rect l="l" t="t" r="r" b="b"/>
            <a:pathLst>
              <a:path w="8455786" h="2684712">
                <a:moveTo>
                  <a:pt x="0" y="0"/>
                </a:moveTo>
                <a:lnTo>
                  <a:pt x="8455786" y="0"/>
                </a:lnTo>
                <a:lnTo>
                  <a:pt x="8455786" y="2684712"/>
                </a:lnTo>
                <a:lnTo>
                  <a:pt x="0" y="2684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TextBox 21"/>
          <p:cNvSpPr txBox="1"/>
          <p:nvPr/>
        </p:nvSpPr>
        <p:spPr>
          <a:xfrm>
            <a:off x="4168556" y="4600377"/>
            <a:ext cx="9515358" cy="1320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03"/>
              </a:lnSpc>
            </a:pPr>
            <a:r>
              <a:rPr lang="en-US" sz="9437" spc="-283">
                <a:solidFill>
                  <a:srgbClr val="000000"/>
                </a:solidFill>
                <a:latin typeface="Montserrat Classic Bold"/>
              </a:rPr>
              <a:t>THANK YOU</a:t>
            </a:r>
          </a:p>
        </p:txBody>
      </p:sp>
      <p:sp>
        <p:nvSpPr>
          <p:cNvPr id="22" name="Freeform 22"/>
          <p:cNvSpPr/>
          <p:nvPr/>
        </p:nvSpPr>
        <p:spPr>
          <a:xfrm>
            <a:off x="13121404" y="6792318"/>
            <a:ext cx="500978" cy="500978"/>
          </a:xfrm>
          <a:custGeom>
            <a:avLst/>
            <a:gdLst/>
            <a:ahLst/>
            <a:cxnLst/>
            <a:rect l="l" t="t" r="r" b="b"/>
            <a:pathLst>
              <a:path w="500978" h="500978">
                <a:moveTo>
                  <a:pt x="0" y="0"/>
                </a:moveTo>
                <a:lnTo>
                  <a:pt x="500978" y="0"/>
                </a:lnTo>
                <a:lnTo>
                  <a:pt x="500978" y="500978"/>
                </a:lnTo>
                <a:lnTo>
                  <a:pt x="0" y="5009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3" name="Freeform 23"/>
          <p:cNvSpPr/>
          <p:nvPr/>
        </p:nvSpPr>
        <p:spPr>
          <a:xfrm>
            <a:off x="5020046" y="6138464"/>
            <a:ext cx="500978" cy="500978"/>
          </a:xfrm>
          <a:custGeom>
            <a:avLst/>
            <a:gdLst/>
            <a:ahLst/>
            <a:cxnLst/>
            <a:rect l="l" t="t" r="r" b="b"/>
            <a:pathLst>
              <a:path w="500978" h="500978">
                <a:moveTo>
                  <a:pt x="0" y="0"/>
                </a:moveTo>
                <a:lnTo>
                  <a:pt x="500978" y="0"/>
                </a:lnTo>
                <a:lnTo>
                  <a:pt x="500978" y="500978"/>
                </a:lnTo>
                <a:lnTo>
                  <a:pt x="0" y="5009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4" name="Freeform 24"/>
          <p:cNvSpPr/>
          <p:nvPr/>
        </p:nvSpPr>
        <p:spPr>
          <a:xfrm>
            <a:off x="4484559" y="4512822"/>
            <a:ext cx="317722" cy="317722"/>
          </a:xfrm>
          <a:custGeom>
            <a:avLst/>
            <a:gdLst/>
            <a:ahLst/>
            <a:cxnLst/>
            <a:rect l="l" t="t" r="r" b="b"/>
            <a:pathLst>
              <a:path w="317722" h="317722">
                <a:moveTo>
                  <a:pt x="0" y="0"/>
                </a:moveTo>
                <a:lnTo>
                  <a:pt x="317722" y="0"/>
                </a:lnTo>
                <a:lnTo>
                  <a:pt x="317722" y="317722"/>
                </a:lnTo>
                <a:lnTo>
                  <a:pt x="0" y="3177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5" name="Freeform 25"/>
          <p:cNvSpPr/>
          <p:nvPr/>
        </p:nvSpPr>
        <p:spPr>
          <a:xfrm>
            <a:off x="13304660" y="5577024"/>
            <a:ext cx="317722" cy="317722"/>
          </a:xfrm>
          <a:custGeom>
            <a:avLst/>
            <a:gdLst/>
            <a:ahLst/>
            <a:cxnLst/>
            <a:rect l="l" t="t" r="r" b="b"/>
            <a:pathLst>
              <a:path w="317722" h="317722">
                <a:moveTo>
                  <a:pt x="0" y="0"/>
                </a:moveTo>
                <a:lnTo>
                  <a:pt x="317722" y="0"/>
                </a:lnTo>
                <a:lnTo>
                  <a:pt x="317722" y="317721"/>
                </a:lnTo>
                <a:lnTo>
                  <a:pt x="0" y="317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26" name="Group 26"/>
          <p:cNvGrpSpPr/>
          <p:nvPr/>
        </p:nvGrpSpPr>
        <p:grpSpPr>
          <a:xfrm>
            <a:off x="7170948" y="4228787"/>
            <a:ext cx="166364" cy="166364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B6DE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619096" y="4072276"/>
            <a:ext cx="166364" cy="166364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B6DE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B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5995" y="349799"/>
            <a:ext cx="6890806" cy="2187831"/>
          </a:xfrm>
          <a:custGeom>
            <a:avLst/>
            <a:gdLst/>
            <a:ahLst/>
            <a:cxnLst/>
            <a:rect l="l" t="t" r="r" b="b"/>
            <a:pathLst>
              <a:path w="6890806" h="2187831">
                <a:moveTo>
                  <a:pt x="0" y="0"/>
                </a:moveTo>
                <a:lnTo>
                  <a:pt x="6890805" y="0"/>
                </a:lnTo>
                <a:lnTo>
                  <a:pt x="6890805" y="2187830"/>
                </a:lnTo>
                <a:lnTo>
                  <a:pt x="0" y="21878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8691068" y="12110"/>
            <a:ext cx="4417840" cy="2863208"/>
            <a:chOff x="0" y="0"/>
            <a:chExt cx="5890453" cy="38176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90453" cy="3817610"/>
            </a:xfrm>
            <a:custGeom>
              <a:avLst/>
              <a:gdLst/>
              <a:ahLst/>
              <a:cxnLst/>
              <a:rect l="l" t="t" r="r" b="b"/>
              <a:pathLst>
                <a:path w="5890453" h="3817610">
                  <a:moveTo>
                    <a:pt x="0" y="0"/>
                  </a:moveTo>
                  <a:lnTo>
                    <a:pt x="5890453" y="0"/>
                  </a:lnTo>
                  <a:lnTo>
                    <a:pt x="5890453" y="3817610"/>
                  </a:lnTo>
                  <a:lnTo>
                    <a:pt x="0" y="38176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962951" y="961704"/>
              <a:ext cx="947101" cy="947101"/>
            </a:xfrm>
            <a:custGeom>
              <a:avLst/>
              <a:gdLst/>
              <a:ahLst/>
              <a:cxnLst/>
              <a:rect l="l" t="t" r="r" b="b"/>
              <a:pathLst>
                <a:path w="947101" h="947101">
                  <a:moveTo>
                    <a:pt x="0" y="0"/>
                  </a:moveTo>
                  <a:lnTo>
                    <a:pt x="947101" y="0"/>
                  </a:lnTo>
                  <a:lnTo>
                    <a:pt x="947101" y="947101"/>
                  </a:lnTo>
                  <a:lnTo>
                    <a:pt x="0" y="947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3727875" y="1119862"/>
              <a:ext cx="1094848" cy="1094848"/>
            </a:xfrm>
            <a:custGeom>
              <a:avLst/>
              <a:gdLst/>
              <a:ahLst/>
              <a:cxnLst/>
              <a:rect l="l" t="t" r="r" b="b"/>
              <a:pathLst>
                <a:path w="1094848" h="1094848">
                  <a:moveTo>
                    <a:pt x="0" y="0"/>
                  </a:moveTo>
                  <a:lnTo>
                    <a:pt x="1094848" y="0"/>
                  </a:lnTo>
                  <a:lnTo>
                    <a:pt x="1094848" y="1094848"/>
                  </a:lnTo>
                  <a:lnTo>
                    <a:pt x="0" y="1094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3727875" y="754461"/>
              <a:ext cx="1023420" cy="414485"/>
            </a:xfrm>
            <a:custGeom>
              <a:avLst/>
              <a:gdLst/>
              <a:ahLst/>
              <a:cxnLst/>
              <a:rect l="l" t="t" r="r" b="b"/>
              <a:pathLst>
                <a:path w="1023420" h="414485">
                  <a:moveTo>
                    <a:pt x="0" y="0"/>
                  </a:moveTo>
                  <a:lnTo>
                    <a:pt x="1023421" y="0"/>
                  </a:lnTo>
                  <a:lnTo>
                    <a:pt x="1023421" y="414485"/>
                  </a:lnTo>
                  <a:lnTo>
                    <a:pt x="0" y="414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/>
          <p:cNvSpPr/>
          <p:nvPr/>
        </p:nvSpPr>
        <p:spPr>
          <a:xfrm>
            <a:off x="11829872" y="1876087"/>
            <a:ext cx="6596146" cy="8529448"/>
          </a:xfrm>
          <a:custGeom>
            <a:avLst/>
            <a:gdLst/>
            <a:ahLst/>
            <a:cxnLst/>
            <a:rect l="l" t="t" r="r" b="b"/>
            <a:pathLst>
              <a:path w="6596146" h="8529448">
                <a:moveTo>
                  <a:pt x="0" y="0"/>
                </a:moveTo>
                <a:lnTo>
                  <a:pt x="6596146" y="0"/>
                </a:lnTo>
                <a:lnTo>
                  <a:pt x="6596146" y="8529448"/>
                </a:lnTo>
                <a:lnTo>
                  <a:pt x="0" y="852944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555" b="-155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-278602" y="1068006"/>
            <a:ext cx="8079998" cy="80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7"/>
              </a:lnSpc>
            </a:pPr>
            <a:r>
              <a:rPr lang="en-US" sz="7265" spc="-217">
                <a:solidFill>
                  <a:srgbClr val="000000"/>
                </a:solidFill>
                <a:latin typeface="Montserrat Classic Bold"/>
              </a:rPr>
              <a:t>ABOUT 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5995" y="3061283"/>
            <a:ext cx="12124637" cy="691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496" lvl="1" indent="-326248" algn="l">
              <a:lnSpc>
                <a:spcPts val="4231"/>
              </a:lnSpc>
              <a:buFont typeface="Arial"/>
              <a:buChar char="•"/>
            </a:pPr>
            <a:r>
              <a:rPr lang="en-US" sz="3022">
                <a:solidFill>
                  <a:srgbClr val="000000"/>
                </a:solidFill>
                <a:latin typeface="Kollektif Bold"/>
              </a:rPr>
              <a:t>Name</a:t>
            </a:r>
            <a:r>
              <a:rPr lang="en-US" sz="3022">
                <a:solidFill>
                  <a:srgbClr val="000000"/>
                </a:solidFill>
                <a:latin typeface="Kollektif"/>
              </a:rPr>
              <a:t>: Savina B</a:t>
            </a:r>
          </a:p>
          <a:p>
            <a:pPr algn="l">
              <a:lnSpc>
                <a:spcPts val="4231"/>
              </a:lnSpc>
            </a:pPr>
            <a:endParaRPr lang="en-US" sz="3022">
              <a:solidFill>
                <a:srgbClr val="000000"/>
              </a:solidFill>
              <a:latin typeface="Kollektif"/>
            </a:endParaRPr>
          </a:p>
          <a:p>
            <a:pPr marL="652496" lvl="1" indent="-326248" algn="l">
              <a:lnSpc>
                <a:spcPts val="4231"/>
              </a:lnSpc>
              <a:buFont typeface="Arial"/>
              <a:buChar char="•"/>
            </a:pPr>
            <a:r>
              <a:rPr lang="en-US" sz="3022">
                <a:solidFill>
                  <a:srgbClr val="000000"/>
                </a:solidFill>
                <a:latin typeface="Kollektif Bold"/>
              </a:rPr>
              <a:t>Background</a:t>
            </a:r>
            <a:r>
              <a:rPr lang="en-US" sz="3022">
                <a:solidFill>
                  <a:srgbClr val="000000"/>
                </a:solidFill>
                <a:latin typeface="Kollektif"/>
              </a:rPr>
              <a:t>: Data Analysis &amp; Biomedical Science </a:t>
            </a:r>
          </a:p>
          <a:p>
            <a:pPr algn="l">
              <a:lnSpc>
                <a:spcPts val="4231"/>
              </a:lnSpc>
            </a:pPr>
            <a:endParaRPr lang="en-US" sz="3022">
              <a:solidFill>
                <a:srgbClr val="000000"/>
              </a:solidFill>
              <a:latin typeface="Kollektif"/>
            </a:endParaRPr>
          </a:p>
          <a:p>
            <a:pPr marL="652496" lvl="1" indent="-326248" algn="l">
              <a:lnSpc>
                <a:spcPts val="4231"/>
              </a:lnSpc>
              <a:buFont typeface="Arial"/>
              <a:buChar char="•"/>
            </a:pPr>
            <a:r>
              <a:rPr lang="en-US" sz="3022">
                <a:solidFill>
                  <a:srgbClr val="000000"/>
                </a:solidFill>
                <a:latin typeface="Kollektif Bold"/>
              </a:rPr>
              <a:t>Motivation</a:t>
            </a:r>
            <a:r>
              <a:rPr lang="en-US" sz="3022">
                <a:solidFill>
                  <a:srgbClr val="000000"/>
                </a:solidFill>
                <a:latin typeface="Kollektif"/>
              </a:rPr>
              <a:t>:</a:t>
            </a:r>
          </a:p>
          <a:p>
            <a:pPr marL="1304993" lvl="2" indent="-434998" algn="l">
              <a:lnSpc>
                <a:spcPts val="4231"/>
              </a:lnSpc>
              <a:buFont typeface="Arial"/>
              <a:buChar char="⚬"/>
            </a:pPr>
            <a:r>
              <a:rPr lang="en-US" sz="3022">
                <a:solidFill>
                  <a:srgbClr val="000000"/>
                </a:solidFill>
                <a:latin typeface="Kollektif"/>
              </a:rPr>
              <a:t>Desire to make a broader impact in medical research</a:t>
            </a:r>
          </a:p>
          <a:p>
            <a:pPr marL="1304993" lvl="2" indent="-434998" algn="l">
              <a:lnSpc>
                <a:spcPts val="4231"/>
              </a:lnSpc>
              <a:buFont typeface="Arial"/>
              <a:buChar char="⚬"/>
            </a:pPr>
            <a:r>
              <a:rPr lang="en-US" sz="3022">
                <a:solidFill>
                  <a:srgbClr val="000000"/>
                </a:solidFill>
                <a:latin typeface="Kollektif"/>
              </a:rPr>
              <a:t>Opportunity to apply data-driven approaches to healthcare</a:t>
            </a:r>
          </a:p>
          <a:p>
            <a:pPr algn="l">
              <a:lnSpc>
                <a:spcPts val="4231"/>
              </a:lnSpc>
            </a:pPr>
            <a:endParaRPr lang="en-US" sz="3022">
              <a:solidFill>
                <a:srgbClr val="000000"/>
              </a:solidFill>
              <a:latin typeface="Kollektif"/>
            </a:endParaRPr>
          </a:p>
          <a:p>
            <a:pPr marL="652496" lvl="1" indent="-326248" algn="l">
              <a:lnSpc>
                <a:spcPts val="4231"/>
              </a:lnSpc>
              <a:buFont typeface="Arial"/>
              <a:buChar char="•"/>
            </a:pPr>
            <a:r>
              <a:rPr lang="en-US" sz="3022">
                <a:solidFill>
                  <a:srgbClr val="000000"/>
                </a:solidFill>
                <a:latin typeface="Kollektif Bold"/>
              </a:rPr>
              <a:t>Career Goals</a:t>
            </a:r>
            <a:r>
              <a:rPr lang="en-US" sz="3022">
                <a:solidFill>
                  <a:srgbClr val="000000"/>
                </a:solidFill>
                <a:latin typeface="Kollektif"/>
              </a:rPr>
              <a:t>:</a:t>
            </a:r>
          </a:p>
          <a:p>
            <a:pPr marL="1304993" lvl="2" indent="-434998" algn="l">
              <a:lnSpc>
                <a:spcPts val="4231"/>
              </a:lnSpc>
              <a:buFont typeface="Arial"/>
              <a:buChar char="⚬"/>
            </a:pPr>
            <a:r>
              <a:rPr lang="en-US" sz="3022">
                <a:solidFill>
                  <a:srgbClr val="000000"/>
                </a:solidFill>
                <a:latin typeface="Kollektif"/>
              </a:rPr>
              <a:t>Contribute to advancements in medical research</a:t>
            </a:r>
          </a:p>
          <a:p>
            <a:pPr marL="1304993" lvl="2" indent="-434998" algn="l">
              <a:lnSpc>
                <a:spcPts val="4231"/>
              </a:lnSpc>
              <a:buFont typeface="Arial"/>
              <a:buChar char="⚬"/>
            </a:pPr>
            <a:r>
              <a:rPr lang="en-US" sz="3022">
                <a:solidFill>
                  <a:srgbClr val="000000"/>
                </a:solidFill>
                <a:latin typeface="Kollektif"/>
              </a:rPr>
              <a:t>Improve patient outcomes through data analysis</a:t>
            </a:r>
          </a:p>
          <a:p>
            <a:pPr marL="1304993" lvl="2" indent="-434998" algn="l">
              <a:lnSpc>
                <a:spcPts val="4231"/>
              </a:lnSpc>
              <a:buFont typeface="Arial"/>
              <a:buChar char="⚬"/>
            </a:pPr>
            <a:r>
              <a:rPr lang="en-US" sz="3022">
                <a:solidFill>
                  <a:srgbClr val="000000"/>
                </a:solidFill>
                <a:latin typeface="Kollektif"/>
              </a:rPr>
              <a:t>Bridge the gap between science and data-driven insights</a:t>
            </a:r>
          </a:p>
          <a:p>
            <a:pPr algn="l">
              <a:lnSpc>
                <a:spcPts val="4231"/>
              </a:lnSpc>
              <a:spcBef>
                <a:spcPct val="0"/>
              </a:spcBef>
            </a:pPr>
            <a:endParaRPr lang="en-US" sz="3022">
              <a:solidFill>
                <a:srgbClr val="000000"/>
              </a:solidFill>
              <a:latin typeface="Kollekt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B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5995" y="349799"/>
            <a:ext cx="6890806" cy="2187831"/>
          </a:xfrm>
          <a:custGeom>
            <a:avLst/>
            <a:gdLst/>
            <a:ahLst/>
            <a:cxnLst/>
            <a:rect l="l" t="t" r="r" b="b"/>
            <a:pathLst>
              <a:path w="6890806" h="2187831">
                <a:moveTo>
                  <a:pt x="0" y="0"/>
                </a:moveTo>
                <a:lnTo>
                  <a:pt x="6890805" y="0"/>
                </a:lnTo>
                <a:lnTo>
                  <a:pt x="6890805" y="2187830"/>
                </a:lnTo>
                <a:lnTo>
                  <a:pt x="0" y="21878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2464873" y="3071877"/>
            <a:ext cx="2912511" cy="2912511"/>
          </a:xfrm>
          <a:custGeom>
            <a:avLst/>
            <a:gdLst/>
            <a:ahLst/>
            <a:cxnLst/>
            <a:rect l="l" t="t" r="r" b="b"/>
            <a:pathLst>
              <a:path w="2912511" h="2912511">
                <a:moveTo>
                  <a:pt x="0" y="0"/>
                </a:moveTo>
                <a:lnTo>
                  <a:pt x="2912511" y="0"/>
                </a:lnTo>
                <a:lnTo>
                  <a:pt x="2912511" y="2912511"/>
                </a:lnTo>
                <a:lnTo>
                  <a:pt x="0" y="29125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4452546" y="6624829"/>
            <a:ext cx="3246875" cy="3246875"/>
          </a:xfrm>
          <a:custGeom>
            <a:avLst/>
            <a:gdLst/>
            <a:ahLst/>
            <a:cxnLst/>
            <a:rect l="l" t="t" r="r" b="b"/>
            <a:pathLst>
              <a:path w="3246875" h="3246875">
                <a:moveTo>
                  <a:pt x="0" y="0"/>
                </a:moveTo>
                <a:lnTo>
                  <a:pt x="3246875" y="0"/>
                </a:lnTo>
                <a:lnTo>
                  <a:pt x="3246875" y="3246875"/>
                </a:lnTo>
                <a:lnTo>
                  <a:pt x="0" y="3246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7801396" y="3441812"/>
            <a:ext cx="4628364" cy="1523153"/>
          </a:xfrm>
          <a:custGeom>
            <a:avLst/>
            <a:gdLst/>
            <a:ahLst/>
            <a:cxnLst/>
            <a:rect l="l" t="t" r="r" b="b"/>
            <a:pathLst>
              <a:path w="4628364" h="1523153">
                <a:moveTo>
                  <a:pt x="0" y="0"/>
                </a:moveTo>
                <a:lnTo>
                  <a:pt x="4628364" y="0"/>
                </a:lnTo>
                <a:lnTo>
                  <a:pt x="4628364" y="1523153"/>
                </a:lnTo>
                <a:lnTo>
                  <a:pt x="0" y="15231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9414337" y="6131149"/>
            <a:ext cx="3652405" cy="3579357"/>
          </a:xfrm>
          <a:custGeom>
            <a:avLst/>
            <a:gdLst/>
            <a:ahLst/>
            <a:cxnLst/>
            <a:rect l="l" t="t" r="r" b="b"/>
            <a:pathLst>
              <a:path w="3652405" h="3579357">
                <a:moveTo>
                  <a:pt x="0" y="0"/>
                </a:moveTo>
                <a:lnTo>
                  <a:pt x="3652405" y="0"/>
                </a:lnTo>
                <a:lnTo>
                  <a:pt x="3652405" y="3579357"/>
                </a:lnTo>
                <a:lnTo>
                  <a:pt x="0" y="35793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4173200" y="2142546"/>
            <a:ext cx="2243823" cy="2822418"/>
          </a:xfrm>
          <a:custGeom>
            <a:avLst/>
            <a:gdLst/>
            <a:ahLst/>
            <a:cxnLst/>
            <a:rect l="l" t="t" r="r" b="b"/>
            <a:pathLst>
              <a:path w="2243823" h="2822418">
                <a:moveTo>
                  <a:pt x="0" y="0"/>
                </a:moveTo>
                <a:lnTo>
                  <a:pt x="2243823" y="0"/>
                </a:lnTo>
                <a:lnTo>
                  <a:pt x="2243823" y="2822419"/>
                </a:lnTo>
                <a:lnTo>
                  <a:pt x="0" y="28224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4301254" y="6413831"/>
            <a:ext cx="2756000" cy="2756000"/>
          </a:xfrm>
          <a:custGeom>
            <a:avLst/>
            <a:gdLst/>
            <a:ahLst/>
            <a:cxnLst/>
            <a:rect l="l" t="t" r="r" b="b"/>
            <a:pathLst>
              <a:path w="2756000" h="2756000">
                <a:moveTo>
                  <a:pt x="0" y="0"/>
                </a:moveTo>
                <a:lnTo>
                  <a:pt x="2756000" y="0"/>
                </a:lnTo>
                <a:lnTo>
                  <a:pt x="2756000" y="2756000"/>
                </a:lnTo>
                <a:lnTo>
                  <a:pt x="0" y="27560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-278602" y="1068006"/>
            <a:ext cx="8079998" cy="80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7"/>
              </a:lnSpc>
            </a:pPr>
            <a:r>
              <a:rPr lang="en-US" sz="7265" spc="-217">
                <a:solidFill>
                  <a:srgbClr val="000000"/>
                </a:solidFill>
                <a:latin typeface="Montserrat Classic Bold"/>
              </a:rPr>
              <a:t>SKILLS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6599" y="8910346"/>
            <a:ext cx="245611" cy="24561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96599" y="8440576"/>
            <a:ext cx="245611" cy="24561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26024" y="1114982"/>
            <a:ext cx="8698725" cy="272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Kollektif Bold"/>
              </a:rPr>
              <a:t>PROJECT TOPIC: </a:t>
            </a:r>
          </a:p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Kollektif Bold"/>
              </a:rPr>
              <a:t>Cardiovascular Disease - Risk Factors Analysis</a:t>
            </a:r>
          </a:p>
        </p:txBody>
      </p:sp>
      <p:sp>
        <p:nvSpPr>
          <p:cNvPr id="9" name="Freeform 9"/>
          <p:cNvSpPr/>
          <p:nvPr/>
        </p:nvSpPr>
        <p:spPr>
          <a:xfrm rot="-209364">
            <a:off x="11706144" y="1185213"/>
            <a:ext cx="5376603" cy="7667769"/>
          </a:xfrm>
          <a:custGeom>
            <a:avLst/>
            <a:gdLst/>
            <a:ahLst/>
            <a:cxnLst/>
            <a:rect l="l" t="t" r="r" b="b"/>
            <a:pathLst>
              <a:path w="5376603" h="7667769">
                <a:moveTo>
                  <a:pt x="0" y="0"/>
                </a:moveTo>
                <a:lnTo>
                  <a:pt x="5376603" y="0"/>
                </a:lnTo>
                <a:lnTo>
                  <a:pt x="5376603" y="7667769"/>
                </a:lnTo>
                <a:lnTo>
                  <a:pt x="0" y="7667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0" name="Group 10"/>
          <p:cNvGrpSpPr/>
          <p:nvPr/>
        </p:nvGrpSpPr>
        <p:grpSpPr>
          <a:xfrm>
            <a:off x="5133872" y="9875571"/>
            <a:ext cx="8020256" cy="1020255"/>
            <a:chOff x="0" y="0"/>
            <a:chExt cx="2112331" cy="2687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12331" cy="268709"/>
            </a:xfrm>
            <a:custGeom>
              <a:avLst/>
              <a:gdLst/>
              <a:ahLst/>
              <a:cxnLst/>
              <a:rect l="l" t="t" r="r" b="b"/>
              <a:pathLst>
                <a:path w="2112331" h="268709">
                  <a:moveTo>
                    <a:pt x="49230" y="0"/>
                  </a:moveTo>
                  <a:lnTo>
                    <a:pt x="2063101" y="0"/>
                  </a:lnTo>
                  <a:cubicBezTo>
                    <a:pt x="2076157" y="0"/>
                    <a:pt x="2088679" y="5187"/>
                    <a:pt x="2097912" y="14419"/>
                  </a:cubicBezTo>
                  <a:cubicBezTo>
                    <a:pt x="2107144" y="23652"/>
                    <a:pt x="2112331" y="36173"/>
                    <a:pt x="2112331" y="49230"/>
                  </a:cubicBezTo>
                  <a:lnTo>
                    <a:pt x="2112331" y="219479"/>
                  </a:lnTo>
                  <a:cubicBezTo>
                    <a:pt x="2112331" y="232536"/>
                    <a:pt x="2107144" y="245058"/>
                    <a:pt x="2097912" y="254290"/>
                  </a:cubicBezTo>
                  <a:cubicBezTo>
                    <a:pt x="2088679" y="263522"/>
                    <a:pt x="2076157" y="268709"/>
                    <a:pt x="2063101" y="268709"/>
                  </a:cubicBezTo>
                  <a:lnTo>
                    <a:pt x="49230" y="268709"/>
                  </a:lnTo>
                  <a:cubicBezTo>
                    <a:pt x="22041" y="268709"/>
                    <a:pt x="0" y="246668"/>
                    <a:pt x="0" y="219479"/>
                  </a:cubicBezTo>
                  <a:lnTo>
                    <a:pt x="0" y="49230"/>
                  </a:lnTo>
                  <a:cubicBezTo>
                    <a:pt x="0" y="22041"/>
                    <a:pt x="22041" y="0"/>
                    <a:pt x="49230" y="0"/>
                  </a:cubicBezTo>
                  <a:close/>
                </a:path>
              </a:pathLst>
            </a:custGeom>
            <a:solidFill>
              <a:srgbClr val="70B6DE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112331" cy="325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1115862" y="7784362"/>
            <a:ext cx="473140" cy="569425"/>
          </a:xfrm>
          <a:custGeom>
            <a:avLst/>
            <a:gdLst/>
            <a:ahLst/>
            <a:cxnLst/>
            <a:rect l="l" t="t" r="r" b="b"/>
            <a:pathLst>
              <a:path w="473140" h="569425">
                <a:moveTo>
                  <a:pt x="0" y="0"/>
                </a:moveTo>
                <a:lnTo>
                  <a:pt x="473140" y="0"/>
                </a:lnTo>
                <a:lnTo>
                  <a:pt x="473140" y="569424"/>
                </a:lnTo>
                <a:lnTo>
                  <a:pt x="0" y="5694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TextBox 14"/>
          <p:cNvSpPr txBox="1"/>
          <p:nvPr/>
        </p:nvSpPr>
        <p:spPr>
          <a:xfrm>
            <a:off x="1028700" y="3845069"/>
            <a:ext cx="9893372" cy="484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endParaRPr/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Kollektif"/>
              </a:rPr>
              <a:t>The Problem: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Kollektif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Kollektif"/>
              </a:rPr>
              <a:t>Cardiovascular disease (CVD) is a leading cause of death, with high mortality rates and severe health complications.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Kollektif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Kollektif"/>
              </a:rPr>
              <a:t>Early detection is critical but often limited, leading to life-threatening events like strokes and heart attacks.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6599" y="8910346"/>
            <a:ext cx="245611" cy="24561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8908032"/>
            <a:ext cx="274350" cy="27435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3872" y="9875571"/>
            <a:ext cx="8020256" cy="1020255"/>
            <a:chOff x="0" y="0"/>
            <a:chExt cx="2112331" cy="2687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12331" cy="268709"/>
            </a:xfrm>
            <a:custGeom>
              <a:avLst/>
              <a:gdLst/>
              <a:ahLst/>
              <a:cxnLst/>
              <a:rect l="l" t="t" r="r" b="b"/>
              <a:pathLst>
                <a:path w="2112331" h="268709">
                  <a:moveTo>
                    <a:pt x="49230" y="0"/>
                  </a:moveTo>
                  <a:lnTo>
                    <a:pt x="2063101" y="0"/>
                  </a:lnTo>
                  <a:cubicBezTo>
                    <a:pt x="2076157" y="0"/>
                    <a:pt x="2088679" y="5187"/>
                    <a:pt x="2097912" y="14419"/>
                  </a:cubicBezTo>
                  <a:cubicBezTo>
                    <a:pt x="2107144" y="23652"/>
                    <a:pt x="2112331" y="36173"/>
                    <a:pt x="2112331" y="49230"/>
                  </a:cubicBezTo>
                  <a:lnTo>
                    <a:pt x="2112331" y="219479"/>
                  </a:lnTo>
                  <a:cubicBezTo>
                    <a:pt x="2112331" y="232536"/>
                    <a:pt x="2107144" y="245058"/>
                    <a:pt x="2097912" y="254290"/>
                  </a:cubicBezTo>
                  <a:cubicBezTo>
                    <a:pt x="2088679" y="263522"/>
                    <a:pt x="2076157" y="268709"/>
                    <a:pt x="2063101" y="268709"/>
                  </a:cubicBezTo>
                  <a:lnTo>
                    <a:pt x="49230" y="268709"/>
                  </a:lnTo>
                  <a:cubicBezTo>
                    <a:pt x="22041" y="268709"/>
                    <a:pt x="0" y="246668"/>
                    <a:pt x="0" y="219479"/>
                  </a:cubicBezTo>
                  <a:lnTo>
                    <a:pt x="0" y="49230"/>
                  </a:lnTo>
                  <a:cubicBezTo>
                    <a:pt x="0" y="22041"/>
                    <a:pt x="22041" y="0"/>
                    <a:pt x="49230" y="0"/>
                  </a:cubicBezTo>
                  <a:close/>
                </a:path>
              </a:pathLst>
            </a:custGeom>
            <a:solidFill>
              <a:srgbClr val="70B6DE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112331" cy="325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66097" y="904564"/>
            <a:ext cx="2884933" cy="3863198"/>
            <a:chOff x="0" y="0"/>
            <a:chExt cx="13299440" cy="17809210"/>
          </a:xfrm>
        </p:grpSpPr>
        <p:sp>
          <p:nvSpPr>
            <p:cNvPr id="12" name="Freeform 12"/>
            <p:cNvSpPr/>
            <p:nvPr/>
          </p:nvSpPr>
          <p:spPr>
            <a:xfrm>
              <a:off x="180340" y="744220"/>
              <a:ext cx="12379960" cy="16884650"/>
            </a:xfrm>
            <a:custGeom>
              <a:avLst/>
              <a:gdLst/>
              <a:ahLst/>
              <a:cxnLst/>
              <a:rect l="l" t="t" r="r" b="b"/>
              <a:pathLst>
                <a:path w="12379960" h="16884650">
                  <a:moveTo>
                    <a:pt x="12379960" y="16884650"/>
                  </a:moveTo>
                  <a:lnTo>
                    <a:pt x="0" y="16884650"/>
                  </a:lnTo>
                  <a:lnTo>
                    <a:pt x="0" y="0"/>
                  </a:lnTo>
                  <a:lnTo>
                    <a:pt x="12379960" y="0"/>
                  </a:lnTo>
                  <a:lnTo>
                    <a:pt x="12379960" y="16884650"/>
                  </a:lnTo>
                  <a:close/>
                </a:path>
              </a:pathLst>
            </a:custGeom>
            <a:blipFill>
              <a:blip r:embed="rId2"/>
              <a:stretch>
                <a:fillRect l="-23846" r="-23846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13299439" cy="17809211"/>
            </a:xfrm>
            <a:custGeom>
              <a:avLst/>
              <a:gdLst/>
              <a:ahLst/>
              <a:cxnLst/>
              <a:rect l="l" t="t" r="r" b="b"/>
              <a:pathLst>
                <a:path w="13299439" h="17809211">
                  <a:moveTo>
                    <a:pt x="13299439" y="17809211"/>
                  </a:moveTo>
                  <a:lnTo>
                    <a:pt x="0" y="17809211"/>
                  </a:lnTo>
                  <a:lnTo>
                    <a:pt x="0" y="0"/>
                  </a:lnTo>
                  <a:lnTo>
                    <a:pt x="13299439" y="0"/>
                  </a:lnTo>
                  <a:lnTo>
                    <a:pt x="13299439" y="17809211"/>
                  </a:lnTo>
                  <a:close/>
                </a:path>
              </a:pathLst>
            </a:custGeom>
            <a:blipFill>
              <a:blip r:embed="rId3"/>
              <a:stretch>
                <a:fillRect t="-1257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4" name="Freeform 14"/>
          <p:cNvSpPr/>
          <p:nvPr/>
        </p:nvSpPr>
        <p:spPr>
          <a:xfrm rot="10686667" flipH="1">
            <a:off x="5617690" y="450548"/>
            <a:ext cx="4358655" cy="3383901"/>
          </a:xfrm>
          <a:custGeom>
            <a:avLst/>
            <a:gdLst/>
            <a:ahLst/>
            <a:cxnLst/>
            <a:rect l="l" t="t" r="r" b="b"/>
            <a:pathLst>
              <a:path w="4358655" h="3383901">
                <a:moveTo>
                  <a:pt x="4358654" y="0"/>
                </a:moveTo>
                <a:lnTo>
                  <a:pt x="0" y="0"/>
                </a:lnTo>
                <a:lnTo>
                  <a:pt x="0" y="3383901"/>
                </a:lnTo>
                <a:lnTo>
                  <a:pt x="4358654" y="3383901"/>
                </a:lnTo>
                <a:lnTo>
                  <a:pt x="435865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4167908" y="2192320"/>
            <a:ext cx="3846542" cy="5150884"/>
            <a:chOff x="0" y="0"/>
            <a:chExt cx="13299440" cy="17809210"/>
          </a:xfrm>
        </p:grpSpPr>
        <p:sp>
          <p:nvSpPr>
            <p:cNvPr id="16" name="Freeform 16"/>
            <p:cNvSpPr/>
            <p:nvPr/>
          </p:nvSpPr>
          <p:spPr>
            <a:xfrm>
              <a:off x="180340" y="744220"/>
              <a:ext cx="12379960" cy="16884650"/>
            </a:xfrm>
            <a:custGeom>
              <a:avLst/>
              <a:gdLst/>
              <a:ahLst/>
              <a:cxnLst/>
              <a:rect l="l" t="t" r="r" b="b"/>
              <a:pathLst>
                <a:path w="12379960" h="16884650">
                  <a:moveTo>
                    <a:pt x="12379960" y="16884650"/>
                  </a:moveTo>
                  <a:lnTo>
                    <a:pt x="0" y="16884650"/>
                  </a:lnTo>
                  <a:lnTo>
                    <a:pt x="0" y="0"/>
                  </a:lnTo>
                  <a:lnTo>
                    <a:pt x="12379960" y="0"/>
                  </a:lnTo>
                  <a:lnTo>
                    <a:pt x="12379960" y="16884650"/>
                  </a:lnTo>
                  <a:close/>
                </a:path>
              </a:pathLst>
            </a:custGeom>
            <a:blipFill>
              <a:blip r:embed="rId6"/>
              <a:stretch>
                <a:fillRect l="-34808" r="-34808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13299439" cy="17809211"/>
            </a:xfrm>
            <a:custGeom>
              <a:avLst/>
              <a:gdLst/>
              <a:ahLst/>
              <a:cxnLst/>
              <a:rect l="l" t="t" r="r" b="b"/>
              <a:pathLst>
                <a:path w="13299439" h="17809211">
                  <a:moveTo>
                    <a:pt x="13299439" y="17809211"/>
                  </a:moveTo>
                  <a:lnTo>
                    <a:pt x="0" y="17809211"/>
                  </a:lnTo>
                  <a:lnTo>
                    <a:pt x="0" y="0"/>
                  </a:lnTo>
                  <a:lnTo>
                    <a:pt x="13299439" y="0"/>
                  </a:lnTo>
                  <a:lnTo>
                    <a:pt x="13299439" y="17809211"/>
                  </a:lnTo>
                  <a:close/>
                </a:path>
              </a:pathLst>
            </a:custGeom>
            <a:blipFill>
              <a:blip r:embed="rId3"/>
              <a:stretch>
                <a:fillRect t="-1257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642211" y="5412763"/>
            <a:ext cx="3332705" cy="4462808"/>
            <a:chOff x="0" y="0"/>
            <a:chExt cx="13299440" cy="17809210"/>
          </a:xfrm>
        </p:grpSpPr>
        <p:sp>
          <p:nvSpPr>
            <p:cNvPr id="19" name="Freeform 19"/>
            <p:cNvSpPr/>
            <p:nvPr/>
          </p:nvSpPr>
          <p:spPr>
            <a:xfrm>
              <a:off x="180340" y="744220"/>
              <a:ext cx="12379960" cy="16884650"/>
            </a:xfrm>
            <a:custGeom>
              <a:avLst/>
              <a:gdLst/>
              <a:ahLst/>
              <a:cxnLst/>
              <a:rect l="l" t="t" r="r" b="b"/>
              <a:pathLst>
                <a:path w="12379960" h="16884650">
                  <a:moveTo>
                    <a:pt x="12379960" y="16884650"/>
                  </a:moveTo>
                  <a:lnTo>
                    <a:pt x="0" y="16884650"/>
                  </a:lnTo>
                  <a:lnTo>
                    <a:pt x="0" y="0"/>
                  </a:lnTo>
                  <a:lnTo>
                    <a:pt x="12379960" y="0"/>
                  </a:lnTo>
                  <a:lnTo>
                    <a:pt x="12379960" y="16884650"/>
                  </a:lnTo>
                  <a:close/>
                </a:path>
              </a:pathLst>
            </a:custGeom>
            <a:blipFill>
              <a:blip r:embed="rId7"/>
              <a:stretch>
                <a:fillRect l="-17504" r="-17504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13299439" cy="17809211"/>
            </a:xfrm>
            <a:custGeom>
              <a:avLst/>
              <a:gdLst/>
              <a:ahLst/>
              <a:cxnLst/>
              <a:rect l="l" t="t" r="r" b="b"/>
              <a:pathLst>
                <a:path w="13299439" h="17809211">
                  <a:moveTo>
                    <a:pt x="13299439" y="17809211"/>
                  </a:moveTo>
                  <a:lnTo>
                    <a:pt x="0" y="17809211"/>
                  </a:lnTo>
                  <a:lnTo>
                    <a:pt x="0" y="0"/>
                  </a:lnTo>
                  <a:lnTo>
                    <a:pt x="13299439" y="0"/>
                  </a:lnTo>
                  <a:lnTo>
                    <a:pt x="13299439" y="17809211"/>
                  </a:lnTo>
                  <a:close/>
                </a:path>
              </a:pathLst>
            </a:custGeom>
            <a:blipFill>
              <a:blip r:embed="rId3"/>
              <a:stretch>
                <a:fillRect t="-1257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804765" y="838200"/>
            <a:ext cx="8698725" cy="9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Kollektif Bold"/>
              </a:rPr>
              <a:t>SYBIL JONES’ STORY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07442" y="2174133"/>
            <a:ext cx="9893372" cy="4800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Kollektif Semi-Bold"/>
              </a:rPr>
              <a:t>Background</a:t>
            </a:r>
            <a:r>
              <a:rPr lang="en-US" sz="3000" dirty="0">
                <a:solidFill>
                  <a:srgbClr val="000000"/>
                </a:solidFill>
                <a:latin typeface="Kollektif Semi-Bold"/>
              </a:rPr>
              <a:t>:</a:t>
            </a:r>
            <a:r>
              <a:rPr lang="en-US" sz="3000" dirty="0">
                <a:solidFill>
                  <a:srgbClr val="000000"/>
                </a:solidFill>
                <a:latin typeface="Kollektif"/>
              </a:rPr>
              <a:t> Mother of three, married to a Navy officer.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Kollektif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Kollektif Semi-Bold"/>
              </a:rPr>
              <a:t>Event</a:t>
            </a:r>
            <a:r>
              <a:rPr lang="en-US" sz="3000" dirty="0">
                <a:solidFill>
                  <a:srgbClr val="000000"/>
                </a:solidFill>
                <a:latin typeface="Kollektif Semi-Bold"/>
              </a:rPr>
              <a:t>:</a:t>
            </a:r>
            <a:r>
              <a:rPr lang="en-US" sz="3000" dirty="0">
                <a:solidFill>
                  <a:srgbClr val="000000"/>
                </a:solidFill>
                <a:latin typeface="Kollektif"/>
              </a:rPr>
              <a:t> Experienced a stroke at a farewell party.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Kollektif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Kollektif Semi-Bold"/>
              </a:rPr>
              <a:t>Diagnosis</a:t>
            </a:r>
            <a:r>
              <a:rPr lang="en-US" sz="3000" dirty="0">
                <a:solidFill>
                  <a:srgbClr val="000000"/>
                </a:solidFill>
                <a:latin typeface="Kollektif Semi-Bold"/>
              </a:rPr>
              <a:t>:</a:t>
            </a:r>
            <a:r>
              <a:rPr lang="en-US" sz="3000" dirty="0">
                <a:solidFill>
                  <a:srgbClr val="000000"/>
                </a:solidFill>
                <a:latin typeface="Kollektif"/>
              </a:rPr>
              <a:t> MRI revealed a brain clot due to undetected cardiovascular disease.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Kollektif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Kollektif Semi-Bold"/>
              </a:rPr>
              <a:t>Outcome</a:t>
            </a:r>
            <a:r>
              <a:rPr lang="en-US" sz="3000" dirty="0">
                <a:solidFill>
                  <a:srgbClr val="000000"/>
                </a:solidFill>
                <a:latin typeface="Kollektif Semi-Bold"/>
              </a:rPr>
              <a:t>:</a:t>
            </a:r>
            <a:r>
              <a:rPr lang="en-US" sz="3000" dirty="0">
                <a:solidFill>
                  <a:srgbClr val="000000"/>
                </a:solidFill>
                <a:latin typeface="Kollektif"/>
              </a:rPr>
              <a:t> Underwent clot removal; extensive recovery.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Kollekt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6607" y="1398635"/>
            <a:ext cx="14026237" cy="8500528"/>
          </a:xfrm>
          <a:custGeom>
            <a:avLst/>
            <a:gdLst/>
            <a:ahLst/>
            <a:cxnLst/>
            <a:rect l="l" t="t" r="r" b="b"/>
            <a:pathLst>
              <a:path w="14026237" h="8500528">
                <a:moveTo>
                  <a:pt x="0" y="0"/>
                </a:moveTo>
                <a:lnTo>
                  <a:pt x="14026237" y="0"/>
                </a:lnTo>
                <a:lnTo>
                  <a:pt x="14026237" y="8500529"/>
                </a:lnTo>
                <a:lnTo>
                  <a:pt x="0" y="8500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807404">
            <a:off x="-4900" y="8483846"/>
            <a:ext cx="1269665" cy="2090766"/>
          </a:xfrm>
          <a:custGeom>
            <a:avLst/>
            <a:gdLst/>
            <a:ahLst/>
            <a:cxnLst/>
            <a:rect l="l" t="t" r="r" b="b"/>
            <a:pathLst>
              <a:path w="1269665" h="2090766">
                <a:moveTo>
                  <a:pt x="0" y="0"/>
                </a:moveTo>
                <a:lnTo>
                  <a:pt x="1269665" y="0"/>
                </a:lnTo>
                <a:lnTo>
                  <a:pt x="1269665" y="2090765"/>
                </a:lnTo>
                <a:lnTo>
                  <a:pt x="0" y="20907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506607" y="352107"/>
            <a:ext cx="10100281" cy="676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5865" spc="-175">
                <a:solidFill>
                  <a:srgbClr val="000000"/>
                </a:solidFill>
                <a:latin typeface="Montserrat Classic Bold"/>
              </a:rPr>
              <a:t>TABLEAU DASHOARD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532844" y="1989146"/>
            <a:ext cx="3429799" cy="726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2350" lvl="1" indent="-236175" algn="l">
              <a:lnSpc>
                <a:spcPts val="3062"/>
              </a:lnSpc>
              <a:buFont typeface="Arial"/>
              <a:buChar char="•"/>
            </a:pPr>
            <a:r>
              <a:rPr lang="en-US" sz="2187">
                <a:solidFill>
                  <a:srgbClr val="000000"/>
                </a:solidFill>
                <a:latin typeface="Kollektif Semi-Bold"/>
              </a:rPr>
              <a:t>Heart Disease Mortality Rates (2019, CDC):</a:t>
            </a:r>
            <a:r>
              <a:rPr lang="en-US" sz="2187">
                <a:solidFill>
                  <a:srgbClr val="000000"/>
                </a:solidFill>
                <a:latin typeface="Kollektif"/>
              </a:rPr>
              <a:t> Highest in TX, GA, OK, VA, KY; lowest in DC, DE, GU, HI, VI.</a:t>
            </a:r>
          </a:p>
          <a:p>
            <a:pPr algn="l">
              <a:lnSpc>
                <a:spcPts val="3062"/>
              </a:lnSpc>
            </a:pPr>
            <a:endParaRPr lang="en-US" sz="2187">
              <a:solidFill>
                <a:srgbClr val="000000"/>
              </a:solidFill>
              <a:latin typeface="Kollektif"/>
            </a:endParaRPr>
          </a:p>
          <a:p>
            <a:pPr marL="472350" lvl="1" indent="-236175" algn="l">
              <a:lnSpc>
                <a:spcPts val="3062"/>
              </a:lnSpc>
              <a:buFont typeface="Arial"/>
              <a:buChar char="•"/>
            </a:pPr>
            <a:r>
              <a:rPr lang="en-US" sz="2187">
                <a:solidFill>
                  <a:srgbClr val="000000"/>
                </a:solidFill>
                <a:latin typeface="Kollektif Semi-Bold"/>
              </a:rPr>
              <a:t>Ethnic Distribution and Cardiovascular Mortality (Census 2022):</a:t>
            </a:r>
            <a:r>
              <a:rPr lang="en-US" sz="2187">
                <a:solidFill>
                  <a:srgbClr val="000000"/>
                </a:solidFill>
                <a:latin typeface="Kollektif"/>
              </a:rPr>
              <a:t> BAME community makes up 43.6% of the US population, predominantly on the East Coast, with higher mortality rates suggesting ethnicity.</a:t>
            </a:r>
          </a:p>
          <a:p>
            <a:pPr algn="l">
              <a:lnSpc>
                <a:spcPts val="3062"/>
              </a:lnSpc>
            </a:pPr>
            <a:endParaRPr lang="en-US" sz="2187">
              <a:solidFill>
                <a:srgbClr val="000000"/>
              </a:solidFill>
              <a:latin typeface="Kollekt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98799" y="2813390"/>
            <a:ext cx="233597" cy="23359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96599" y="8910346"/>
            <a:ext cx="245611" cy="24561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96599" y="8440576"/>
            <a:ext cx="245611" cy="24561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133872" y="9875571"/>
            <a:ext cx="8020256" cy="1020255"/>
            <a:chOff x="0" y="0"/>
            <a:chExt cx="2112331" cy="2687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12331" cy="268709"/>
            </a:xfrm>
            <a:custGeom>
              <a:avLst/>
              <a:gdLst/>
              <a:ahLst/>
              <a:cxnLst/>
              <a:rect l="l" t="t" r="r" b="b"/>
              <a:pathLst>
                <a:path w="2112331" h="268709">
                  <a:moveTo>
                    <a:pt x="49230" y="0"/>
                  </a:moveTo>
                  <a:lnTo>
                    <a:pt x="2063101" y="0"/>
                  </a:lnTo>
                  <a:cubicBezTo>
                    <a:pt x="2076157" y="0"/>
                    <a:pt x="2088679" y="5187"/>
                    <a:pt x="2097912" y="14419"/>
                  </a:cubicBezTo>
                  <a:cubicBezTo>
                    <a:pt x="2107144" y="23652"/>
                    <a:pt x="2112331" y="36173"/>
                    <a:pt x="2112331" y="49230"/>
                  </a:cubicBezTo>
                  <a:lnTo>
                    <a:pt x="2112331" y="219479"/>
                  </a:lnTo>
                  <a:cubicBezTo>
                    <a:pt x="2112331" y="232536"/>
                    <a:pt x="2107144" y="245058"/>
                    <a:pt x="2097912" y="254290"/>
                  </a:cubicBezTo>
                  <a:cubicBezTo>
                    <a:pt x="2088679" y="263522"/>
                    <a:pt x="2076157" y="268709"/>
                    <a:pt x="2063101" y="268709"/>
                  </a:cubicBezTo>
                  <a:lnTo>
                    <a:pt x="49230" y="268709"/>
                  </a:lnTo>
                  <a:cubicBezTo>
                    <a:pt x="22041" y="268709"/>
                    <a:pt x="0" y="246668"/>
                    <a:pt x="0" y="219479"/>
                  </a:cubicBezTo>
                  <a:lnTo>
                    <a:pt x="0" y="49230"/>
                  </a:lnTo>
                  <a:cubicBezTo>
                    <a:pt x="0" y="22041"/>
                    <a:pt x="22041" y="0"/>
                    <a:pt x="49230" y="0"/>
                  </a:cubicBezTo>
                  <a:close/>
                </a:path>
              </a:pathLst>
            </a:custGeom>
            <a:solidFill>
              <a:srgbClr val="70B6DE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112331" cy="325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075440" y="8910346"/>
            <a:ext cx="473140" cy="569425"/>
          </a:xfrm>
          <a:custGeom>
            <a:avLst/>
            <a:gdLst/>
            <a:ahLst/>
            <a:cxnLst/>
            <a:rect l="l" t="t" r="r" b="b"/>
            <a:pathLst>
              <a:path w="473140" h="569425">
                <a:moveTo>
                  <a:pt x="0" y="0"/>
                </a:moveTo>
                <a:lnTo>
                  <a:pt x="473140" y="0"/>
                </a:lnTo>
                <a:lnTo>
                  <a:pt x="473140" y="569425"/>
                </a:lnTo>
                <a:lnTo>
                  <a:pt x="0" y="569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 rot="551749">
            <a:off x="11372870" y="551320"/>
            <a:ext cx="5617069" cy="6105510"/>
          </a:xfrm>
          <a:custGeom>
            <a:avLst/>
            <a:gdLst/>
            <a:ahLst/>
            <a:cxnLst/>
            <a:rect l="l" t="t" r="r" b="b"/>
            <a:pathLst>
              <a:path w="5617069" h="6105510">
                <a:moveTo>
                  <a:pt x="0" y="0"/>
                </a:moveTo>
                <a:lnTo>
                  <a:pt x="5617069" y="0"/>
                </a:lnTo>
                <a:lnTo>
                  <a:pt x="5617069" y="6105509"/>
                </a:lnTo>
                <a:lnTo>
                  <a:pt x="0" y="6105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8608745" y="5524870"/>
            <a:ext cx="4135424" cy="3670189"/>
          </a:xfrm>
          <a:custGeom>
            <a:avLst/>
            <a:gdLst/>
            <a:ahLst/>
            <a:cxnLst/>
            <a:rect l="l" t="t" r="r" b="b"/>
            <a:pathLst>
              <a:path w="4135424" h="3670189">
                <a:moveTo>
                  <a:pt x="0" y="0"/>
                </a:moveTo>
                <a:lnTo>
                  <a:pt x="4135424" y="0"/>
                </a:lnTo>
                <a:lnTo>
                  <a:pt x="4135424" y="3670189"/>
                </a:lnTo>
                <a:lnTo>
                  <a:pt x="0" y="36701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1659330" y="3435350"/>
            <a:ext cx="9892407" cy="431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endParaRPr/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Kollektif"/>
              </a:rPr>
              <a:t>Early Detection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Kollektif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Kollektif"/>
              </a:rPr>
              <a:t>Reducing Mortality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Kollektif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Kollektif"/>
              </a:rPr>
              <a:t>Addressing Health Disparities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Kollektif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Kollektif"/>
              </a:rPr>
              <a:t>Informing Public Health Policy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828675"/>
            <a:ext cx="9892407" cy="184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Kollektif Bold"/>
              </a:rPr>
              <a:t>AIM AND IMPORTANCE OF ADDRESSING THE PROBLEM: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31362" y="2610208"/>
            <a:ext cx="14587175" cy="6900436"/>
            <a:chOff x="0" y="0"/>
            <a:chExt cx="19449567" cy="920058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9449567" cy="9200582"/>
              <a:chOff x="0" y="0"/>
              <a:chExt cx="3841890" cy="181739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841890" cy="1817399"/>
              </a:xfrm>
              <a:custGeom>
                <a:avLst/>
                <a:gdLst/>
                <a:ahLst/>
                <a:cxnLst/>
                <a:rect l="l" t="t" r="r" b="b"/>
                <a:pathLst>
                  <a:path w="3841890" h="1817399">
                    <a:moveTo>
                      <a:pt x="0" y="0"/>
                    </a:moveTo>
                    <a:lnTo>
                      <a:pt x="3841890" y="0"/>
                    </a:lnTo>
                    <a:lnTo>
                      <a:pt x="3841890" y="1817399"/>
                    </a:lnTo>
                    <a:lnTo>
                      <a:pt x="0" y="181739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3841890" cy="1874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19449567" cy="9200582"/>
            </a:xfrm>
            <a:custGeom>
              <a:avLst/>
              <a:gdLst/>
              <a:ahLst/>
              <a:cxnLst/>
              <a:rect l="l" t="t" r="r" b="b"/>
              <a:pathLst>
                <a:path w="19449567" h="9200582">
                  <a:moveTo>
                    <a:pt x="0" y="0"/>
                  </a:moveTo>
                  <a:lnTo>
                    <a:pt x="19449567" y="0"/>
                  </a:lnTo>
                  <a:lnTo>
                    <a:pt x="19449567" y="9200582"/>
                  </a:lnTo>
                  <a:lnTo>
                    <a:pt x="0" y="9200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2000"/>
              </a:blip>
              <a:stretch>
                <a:fillRect t="-43116" r="-11018" b="-1334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Freeform 7"/>
          <p:cNvSpPr/>
          <p:nvPr/>
        </p:nvSpPr>
        <p:spPr>
          <a:xfrm rot="-481244">
            <a:off x="16694150" y="3401548"/>
            <a:ext cx="2442896" cy="3483903"/>
          </a:xfrm>
          <a:custGeom>
            <a:avLst/>
            <a:gdLst/>
            <a:ahLst/>
            <a:cxnLst/>
            <a:rect l="l" t="t" r="r" b="b"/>
            <a:pathLst>
              <a:path w="2442896" h="3483903">
                <a:moveTo>
                  <a:pt x="0" y="0"/>
                </a:moveTo>
                <a:lnTo>
                  <a:pt x="2442896" y="0"/>
                </a:lnTo>
                <a:lnTo>
                  <a:pt x="2442896" y="3483904"/>
                </a:lnTo>
                <a:lnTo>
                  <a:pt x="0" y="34839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 rot="807404">
            <a:off x="552458" y="7519927"/>
            <a:ext cx="1340817" cy="2207932"/>
          </a:xfrm>
          <a:custGeom>
            <a:avLst/>
            <a:gdLst/>
            <a:ahLst/>
            <a:cxnLst/>
            <a:rect l="l" t="t" r="r" b="b"/>
            <a:pathLst>
              <a:path w="1340817" h="2207932">
                <a:moveTo>
                  <a:pt x="0" y="0"/>
                </a:moveTo>
                <a:lnTo>
                  <a:pt x="1340817" y="0"/>
                </a:lnTo>
                <a:lnTo>
                  <a:pt x="1340817" y="2207932"/>
                </a:lnTo>
                <a:lnTo>
                  <a:pt x="0" y="22079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17798799" y="2813390"/>
            <a:ext cx="233597" cy="23359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1352685">
            <a:off x="-967775" y="1978461"/>
            <a:ext cx="2937529" cy="2137052"/>
          </a:xfrm>
          <a:custGeom>
            <a:avLst/>
            <a:gdLst/>
            <a:ahLst/>
            <a:cxnLst/>
            <a:rect l="l" t="t" r="r" b="b"/>
            <a:pathLst>
              <a:path w="2937529" h="2137052">
                <a:moveTo>
                  <a:pt x="0" y="0"/>
                </a:moveTo>
                <a:lnTo>
                  <a:pt x="2937529" y="0"/>
                </a:lnTo>
                <a:lnTo>
                  <a:pt x="2937529" y="2137053"/>
                </a:lnTo>
                <a:lnTo>
                  <a:pt x="0" y="21370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936353" y="2930189"/>
            <a:ext cx="6495367" cy="3637995"/>
          </a:xfrm>
          <a:custGeom>
            <a:avLst/>
            <a:gdLst/>
            <a:ahLst/>
            <a:cxnLst/>
            <a:rect l="l" t="t" r="r" b="b"/>
            <a:pathLst>
              <a:path w="6495367" h="3637995">
                <a:moveTo>
                  <a:pt x="0" y="0"/>
                </a:moveTo>
                <a:lnTo>
                  <a:pt x="6495366" y="0"/>
                </a:lnTo>
                <a:lnTo>
                  <a:pt x="6495366" y="3637994"/>
                </a:lnTo>
                <a:lnTo>
                  <a:pt x="0" y="36379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3455954" y="6180115"/>
            <a:ext cx="6631093" cy="3222887"/>
          </a:xfrm>
          <a:custGeom>
            <a:avLst/>
            <a:gdLst/>
            <a:ahLst/>
            <a:cxnLst/>
            <a:rect l="l" t="t" r="r" b="b"/>
            <a:pathLst>
              <a:path w="6631093" h="3222887">
                <a:moveTo>
                  <a:pt x="0" y="0"/>
                </a:moveTo>
                <a:lnTo>
                  <a:pt x="6631093" y="0"/>
                </a:lnTo>
                <a:lnTo>
                  <a:pt x="6631093" y="3222887"/>
                </a:lnTo>
                <a:lnTo>
                  <a:pt x="0" y="32228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2514" b="-251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5061981" y="3927142"/>
            <a:ext cx="5791462" cy="2847947"/>
          </a:xfrm>
          <a:custGeom>
            <a:avLst/>
            <a:gdLst/>
            <a:ahLst/>
            <a:cxnLst/>
            <a:rect l="l" t="t" r="r" b="b"/>
            <a:pathLst>
              <a:path w="5791462" h="2847947">
                <a:moveTo>
                  <a:pt x="0" y="0"/>
                </a:moveTo>
                <a:lnTo>
                  <a:pt x="5791462" y="0"/>
                </a:lnTo>
                <a:lnTo>
                  <a:pt x="5791462" y="2847947"/>
                </a:lnTo>
                <a:lnTo>
                  <a:pt x="0" y="28479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TextBox 16"/>
          <p:cNvSpPr txBox="1"/>
          <p:nvPr/>
        </p:nvSpPr>
        <p:spPr>
          <a:xfrm>
            <a:off x="1831362" y="952500"/>
            <a:ext cx="10675455" cy="72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5"/>
              </a:lnSpc>
            </a:pPr>
            <a:r>
              <a:rPr lang="en-US" sz="6299" spc="-188">
                <a:solidFill>
                  <a:srgbClr val="000000"/>
                </a:solidFill>
                <a:latin typeface="Montserrat Classic Bold"/>
              </a:rPr>
              <a:t>DATA CLEANING - SQL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53443" y="3831892"/>
            <a:ext cx="5393245" cy="2943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625" lvl="1" indent="-258312" algn="l">
              <a:lnSpc>
                <a:spcPts val="3350"/>
              </a:lnSpc>
              <a:buFont typeface="Arial"/>
              <a:buChar char="•"/>
            </a:pPr>
            <a:r>
              <a:rPr lang="en-US" sz="2392">
                <a:solidFill>
                  <a:srgbClr val="000000"/>
                </a:solidFill>
                <a:latin typeface="Kollektif"/>
              </a:rPr>
              <a:t>Initial CSV dataset from Behavioral Risk Factor Surveillance  System Dataset, DCP 2021</a:t>
            </a:r>
          </a:p>
          <a:p>
            <a:pPr algn="l">
              <a:lnSpc>
                <a:spcPts val="3350"/>
              </a:lnSpc>
            </a:pPr>
            <a:endParaRPr lang="en-US" sz="2392">
              <a:solidFill>
                <a:srgbClr val="000000"/>
              </a:solidFill>
              <a:latin typeface="Kollektif"/>
            </a:endParaRPr>
          </a:p>
          <a:p>
            <a:pPr marL="516625" lvl="1" indent="-258312" algn="l">
              <a:lnSpc>
                <a:spcPts val="3350"/>
              </a:lnSpc>
              <a:buFont typeface="Arial"/>
              <a:buChar char="•"/>
            </a:pPr>
            <a:r>
              <a:rPr lang="en-US" sz="2392">
                <a:solidFill>
                  <a:srgbClr val="000000"/>
                </a:solidFill>
                <a:latin typeface="Kollektif"/>
              </a:rPr>
              <a:t>Cleaned via SQL</a:t>
            </a:r>
          </a:p>
          <a:p>
            <a:pPr algn="l">
              <a:lnSpc>
                <a:spcPts val="3350"/>
              </a:lnSpc>
            </a:pPr>
            <a:endParaRPr lang="en-US" sz="2392">
              <a:solidFill>
                <a:srgbClr val="000000"/>
              </a:solidFill>
              <a:latin typeface="Kollektif"/>
            </a:endParaRPr>
          </a:p>
          <a:p>
            <a:pPr marL="516625" lvl="1" indent="-258312" algn="l">
              <a:lnSpc>
                <a:spcPts val="3350"/>
              </a:lnSpc>
              <a:spcBef>
                <a:spcPct val="0"/>
              </a:spcBef>
              <a:buFont typeface="Arial"/>
              <a:buChar char="•"/>
            </a:pPr>
            <a:r>
              <a:rPr lang="en-US" sz="2392">
                <a:solidFill>
                  <a:srgbClr val="000000"/>
                </a:solidFill>
                <a:latin typeface="Kollektif"/>
              </a:rPr>
              <a:t>Visualisations created using Plotly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81244">
            <a:off x="17066552" y="6881942"/>
            <a:ext cx="2442896" cy="3483903"/>
          </a:xfrm>
          <a:custGeom>
            <a:avLst/>
            <a:gdLst/>
            <a:ahLst/>
            <a:cxnLst/>
            <a:rect l="l" t="t" r="r" b="b"/>
            <a:pathLst>
              <a:path w="2442896" h="3483903">
                <a:moveTo>
                  <a:pt x="0" y="0"/>
                </a:moveTo>
                <a:lnTo>
                  <a:pt x="2442896" y="0"/>
                </a:lnTo>
                <a:lnTo>
                  <a:pt x="2442896" y="3483903"/>
                </a:lnTo>
                <a:lnTo>
                  <a:pt x="0" y="34839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313959" y="1544379"/>
            <a:ext cx="16583270" cy="7844685"/>
            <a:chOff x="0" y="0"/>
            <a:chExt cx="22111026" cy="1045958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2111026" cy="10459580"/>
              <a:chOff x="0" y="0"/>
              <a:chExt cx="3841890" cy="181739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841890" cy="1817399"/>
              </a:xfrm>
              <a:custGeom>
                <a:avLst/>
                <a:gdLst/>
                <a:ahLst/>
                <a:cxnLst/>
                <a:rect l="l" t="t" r="r" b="b"/>
                <a:pathLst>
                  <a:path w="3841890" h="1817399">
                    <a:moveTo>
                      <a:pt x="0" y="0"/>
                    </a:moveTo>
                    <a:lnTo>
                      <a:pt x="3841890" y="0"/>
                    </a:lnTo>
                    <a:lnTo>
                      <a:pt x="3841890" y="1817399"/>
                    </a:lnTo>
                    <a:lnTo>
                      <a:pt x="0" y="181739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3841890" cy="1874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7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22111026" cy="10459580"/>
            </a:xfrm>
            <a:custGeom>
              <a:avLst/>
              <a:gdLst/>
              <a:ahLst/>
              <a:cxnLst/>
              <a:rect l="l" t="t" r="r" b="b"/>
              <a:pathLst>
                <a:path w="22111026" h="10459580">
                  <a:moveTo>
                    <a:pt x="0" y="0"/>
                  </a:moveTo>
                  <a:lnTo>
                    <a:pt x="22111026" y="0"/>
                  </a:lnTo>
                  <a:lnTo>
                    <a:pt x="22111026" y="10459580"/>
                  </a:lnTo>
                  <a:lnTo>
                    <a:pt x="0" y="10459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2000"/>
              </a:blip>
              <a:stretch>
                <a:fillRect t="-43116" r="-11018" b="-1334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/>
          <p:cNvSpPr/>
          <p:nvPr/>
        </p:nvSpPr>
        <p:spPr>
          <a:xfrm rot="807404">
            <a:off x="552458" y="7519927"/>
            <a:ext cx="1340817" cy="2207932"/>
          </a:xfrm>
          <a:custGeom>
            <a:avLst/>
            <a:gdLst/>
            <a:ahLst/>
            <a:cxnLst/>
            <a:rect l="l" t="t" r="r" b="b"/>
            <a:pathLst>
              <a:path w="1340817" h="2207932">
                <a:moveTo>
                  <a:pt x="0" y="0"/>
                </a:moveTo>
                <a:lnTo>
                  <a:pt x="1340817" y="0"/>
                </a:lnTo>
                <a:lnTo>
                  <a:pt x="1340817" y="2207932"/>
                </a:lnTo>
                <a:lnTo>
                  <a:pt x="0" y="22079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17798799" y="2813390"/>
            <a:ext cx="233597" cy="23359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B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1352685">
            <a:off x="-440065" y="287696"/>
            <a:ext cx="2937529" cy="2137052"/>
          </a:xfrm>
          <a:custGeom>
            <a:avLst/>
            <a:gdLst/>
            <a:ahLst/>
            <a:cxnLst/>
            <a:rect l="l" t="t" r="r" b="b"/>
            <a:pathLst>
              <a:path w="2937529" h="2137052">
                <a:moveTo>
                  <a:pt x="0" y="0"/>
                </a:moveTo>
                <a:lnTo>
                  <a:pt x="2937530" y="0"/>
                </a:lnTo>
                <a:lnTo>
                  <a:pt x="2937530" y="2137052"/>
                </a:lnTo>
                <a:lnTo>
                  <a:pt x="0" y="21370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551227" y="1690236"/>
            <a:ext cx="7202993" cy="3271256"/>
          </a:xfrm>
          <a:custGeom>
            <a:avLst/>
            <a:gdLst/>
            <a:ahLst/>
            <a:cxnLst/>
            <a:rect l="l" t="t" r="r" b="b"/>
            <a:pathLst>
              <a:path w="7202993" h="3271256">
                <a:moveTo>
                  <a:pt x="0" y="0"/>
                </a:moveTo>
                <a:lnTo>
                  <a:pt x="7202993" y="0"/>
                </a:lnTo>
                <a:lnTo>
                  <a:pt x="7202993" y="3271255"/>
                </a:lnTo>
                <a:lnTo>
                  <a:pt x="0" y="32712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551227" y="5550644"/>
            <a:ext cx="7202993" cy="3271256"/>
          </a:xfrm>
          <a:custGeom>
            <a:avLst/>
            <a:gdLst/>
            <a:ahLst/>
            <a:cxnLst/>
            <a:rect l="l" t="t" r="r" b="b"/>
            <a:pathLst>
              <a:path w="7202993" h="3271256">
                <a:moveTo>
                  <a:pt x="0" y="0"/>
                </a:moveTo>
                <a:lnTo>
                  <a:pt x="7202993" y="0"/>
                </a:lnTo>
                <a:lnTo>
                  <a:pt x="7202993" y="3271255"/>
                </a:lnTo>
                <a:lnTo>
                  <a:pt x="0" y="32712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8308272" y="1737138"/>
            <a:ext cx="8396976" cy="3813505"/>
          </a:xfrm>
          <a:custGeom>
            <a:avLst/>
            <a:gdLst/>
            <a:ahLst/>
            <a:cxnLst/>
            <a:rect l="l" t="t" r="r" b="b"/>
            <a:pathLst>
              <a:path w="8396976" h="3813505">
                <a:moveTo>
                  <a:pt x="0" y="0"/>
                </a:moveTo>
                <a:lnTo>
                  <a:pt x="8396976" y="0"/>
                </a:lnTo>
                <a:lnTo>
                  <a:pt x="8396976" y="3813506"/>
                </a:lnTo>
                <a:lnTo>
                  <a:pt x="0" y="38135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8605593" y="5419645"/>
            <a:ext cx="7783867" cy="3535061"/>
          </a:xfrm>
          <a:custGeom>
            <a:avLst/>
            <a:gdLst/>
            <a:ahLst/>
            <a:cxnLst/>
            <a:rect l="l" t="t" r="r" b="b"/>
            <a:pathLst>
              <a:path w="7783867" h="3535061">
                <a:moveTo>
                  <a:pt x="0" y="0"/>
                </a:moveTo>
                <a:lnTo>
                  <a:pt x="7783868" y="0"/>
                </a:lnTo>
                <a:lnTo>
                  <a:pt x="7783868" y="3535061"/>
                </a:lnTo>
                <a:lnTo>
                  <a:pt x="0" y="353506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1028700" y="526641"/>
            <a:ext cx="10744919" cy="72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5"/>
              </a:lnSpc>
            </a:pPr>
            <a:r>
              <a:rPr lang="en-US" sz="6299" spc="-188">
                <a:solidFill>
                  <a:srgbClr val="000000"/>
                </a:solidFill>
                <a:latin typeface="Montserrat Classic Bold"/>
              </a:rPr>
              <a:t>PYTHON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411</Words>
  <Application>Microsoft Office PowerPoint</Application>
  <PresentationFormat>Custom</PresentationFormat>
  <Paragraphs>77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Kollektif Semi-Bold</vt:lpstr>
      <vt:lpstr>Arial</vt:lpstr>
      <vt:lpstr>Calibri</vt:lpstr>
      <vt:lpstr>Montserrat Classic Bold</vt:lpstr>
      <vt:lpstr>Kollektif</vt:lpstr>
      <vt:lpstr>Kollektif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Savina - EXPO Presentation</dc:title>
  <cp:lastModifiedBy>Savina Boateng</cp:lastModifiedBy>
  <cp:revision>1</cp:revision>
  <dcterms:created xsi:type="dcterms:W3CDTF">2006-08-16T00:00:00Z</dcterms:created>
  <dcterms:modified xsi:type="dcterms:W3CDTF">2024-05-23T23:29:25Z</dcterms:modified>
  <dc:identifier>DAGDiOvq3n0</dc:identifier>
</cp:coreProperties>
</file>